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ileron Heavy" panose="020B0604020202020204" charset="0"/>
      <p:regular r:id="rId13"/>
    </p:embeddedFont>
    <p:embeddedFont>
      <p:font typeface="Aileron Heavy Bold" panose="020B0604020202020204" charset="0"/>
      <p:regular r:id="rId14"/>
    </p:embeddedFont>
    <p:embeddedFont>
      <p:font typeface="Aileron Regular" panose="020B0604020202020204" charset="0"/>
      <p:regular r:id="rId15"/>
    </p:embeddedFont>
    <p:embeddedFont>
      <p:font typeface="Aileron Regular Bold" panose="020B0604020202020204" charset="0"/>
      <p:regular r:id="rId16"/>
    </p:embeddedFont>
    <p:embeddedFont>
      <p:font typeface="Arimo" panose="020B0604020202020204" charset="0"/>
      <p:regular r:id="rId17"/>
    </p:embeddedFont>
    <p:embeddedFont>
      <p:font typeface="Calibri" panose="020F0502020204030204" pitchFamily="34" charset="0"/>
      <p:regular r:id="rId18"/>
      <p:bold r:id="rId19"/>
      <p:italic r:id="rId20"/>
      <p:boldItalic r:id="rId21"/>
    </p:embeddedFont>
    <p:embeddedFont>
      <p:font typeface="HK Grotesk Medium" panose="020B0604020202020204" charset="0"/>
      <p:regular r:id="rId22"/>
    </p:embeddedFont>
    <p:embeddedFont>
      <p:font typeface="HK Grotesk Medium Bold" panose="020B0604020202020204" charset="0"/>
      <p:regular r:id="rId23"/>
    </p:embeddedFont>
    <p:embeddedFont>
      <p:font typeface="Muli Bold" panose="020B0604020202020204" charset="0"/>
      <p:regular r:id="rId24"/>
    </p:embeddedFont>
    <p:embeddedFont>
      <p:font typeface="Muli Bold Bold" panose="020B0604020202020204" charset="0"/>
      <p:regular r:id="rId25"/>
    </p:embeddedFont>
    <p:embeddedFont>
      <p:font typeface="Muli Regular" panose="020B0604020202020204" charset="0"/>
      <p:regular r:id="rId26"/>
    </p:embeddedFont>
    <p:embeddedFont>
      <p:font typeface="Nunito Sans Bold" panose="020B0604020202020204" charset="0"/>
      <p:regular r:id="rId27"/>
    </p:embeddedFont>
    <p:embeddedFont>
      <p:font typeface="Nunito Sans Regular"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6/8/2021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241E4"/>
        </a:solidFill>
        <a:effectLst/>
      </p:bgPr>
    </p:bg>
    <p:spTree>
      <p:nvGrpSpPr>
        <p:cNvPr id="1" name=""/>
        <p:cNvGrpSpPr/>
        <p:nvPr/>
      </p:nvGrpSpPr>
      <p:grpSpPr>
        <a:xfrm>
          <a:off x="0" y="0"/>
          <a:ext cx="0" cy="0"/>
          <a:chOff x="0" y="0"/>
          <a:chExt cx="0" cy="0"/>
        </a:xfrm>
      </p:grpSpPr>
      <p:sp>
        <p:nvSpPr>
          <p:cNvPr id="2" name="TextBox 2"/>
          <p:cNvSpPr txBox="1"/>
          <p:nvPr/>
        </p:nvSpPr>
        <p:spPr>
          <a:xfrm>
            <a:off x="726658" y="7041432"/>
            <a:ext cx="5048676" cy="2391279"/>
          </a:xfrm>
          <a:prstGeom prst="rect">
            <a:avLst/>
          </a:prstGeom>
        </p:spPr>
        <p:txBody>
          <a:bodyPr lIns="0" tIns="0" rIns="0" bIns="0" rtlCol="0" anchor="t">
            <a:spAutoFit/>
          </a:bodyPr>
          <a:lstStyle/>
          <a:p>
            <a:pPr>
              <a:lnSpc>
                <a:spcPts val="4790"/>
              </a:lnSpc>
            </a:pPr>
            <a:r>
              <a:rPr lang="en-US" sz="3195" spc="127">
                <a:solidFill>
                  <a:srgbClr val="ECF2FE"/>
                </a:solidFill>
                <a:latin typeface="Aileron Regular"/>
              </a:rPr>
              <a:t>Jayant Jonathan Stanley</a:t>
            </a:r>
          </a:p>
          <a:p>
            <a:pPr>
              <a:lnSpc>
                <a:spcPts val="4790"/>
              </a:lnSpc>
            </a:pPr>
            <a:r>
              <a:rPr lang="en-US" sz="3195" spc="127">
                <a:solidFill>
                  <a:srgbClr val="ECF2FE"/>
                </a:solidFill>
                <a:latin typeface="Aileron Regular"/>
              </a:rPr>
              <a:t>Divyansh Tiwari</a:t>
            </a:r>
          </a:p>
          <a:p>
            <a:pPr>
              <a:lnSpc>
                <a:spcPts val="4790"/>
              </a:lnSpc>
            </a:pPr>
            <a:r>
              <a:rPr lang="en-US" sz="3195" spc="127">
                <a:solidFill>
                  <a:srgbClr val="ECF2FE"/>
                </a:solidFill>
                <a:latin typeface="Aileron Regular"/>
              </a:rPr>
              <a:t>Ishita Jaiswal</a:t>
            </a:r>
          </a:p>
          <a:p>
            <a:pPr>
              <a:lnSpc>
                <a:spcPts val="4790"/>
              </a:lnSpc>
            </a:pPr>
            <a:r>
              <a:rPr lang="en-US" sz="3195" spc="127">
                <a:solidFill>
                  <a:srgbClr val="ECF2FE"/>
                </a:solidFill>
                <a:latin typeface="Aileron Regular"/>
              </a:rPr>
              <a:t>Ankit Singh</a:t>
            </a:r>
          </a:p>
        </p:txBody>
      </p:sp>
      <p:sp>
        <p:nvSpPr>
          <p:cNvPr id="3" name="TextBox 3"/>
          <p:cNvSpPr txBox="1"/>
          <p:nvPr/>
        </p:nvSpPr>
        <p:spPr>
          <a:xfrm>
            <a:off x="726658" y="551321"/>
            <a:ext cx="9165210" cy="6642735"/>
          </a:xfrm>
          <a:prstGeom prst="rect">
            <a:avLst/>
          </a:prstGeom>
        </p:spPr>
        <p:txBody>
          <a:bodyPr lIns="0" tIns="0" rIns="0" bIns="0" rtlCol="0" anchor="t">
            <a:spAutoFit/>
          </a:bodyPr>
          <a:lstStyle/>
          <a:p>
            <a:pPr>
              <a:lnSpc>
                <a:spcPts val="10360"/>
              </a:lnSpc>
            </a:pPr>
            <a:r>
              <a:rPr lang="en-US" sz="9000" spc="-96">
                <a:ln w="10160">
                  <a:solidFill>
                    <a:schemeClr val="accent5"/>
                  </a:solidFill>
                  <a:prstDash val="solid"/>
                </a:ln>
                <a:solidFill>
                  <a:srgbClr val="FFFFFF"/>
                </a:solidFill>
                <a:effectLst>
                  <a:outerShdw blurRad="38100" dist="22860" dir="5400000" algn="tl" rotWithShape="0">
                    <a:srgbClr val="000000">
                      <a:alpha val="30000"/>
                    </a:srgbClr>
                  </a:outerShdw>
                </a:effectLst>
                <a:latin typeface="Aileron Heavy Bold"/>
              </a:rPr>
              <a:t>Attendance </a:t>
            </a:r>
          </a:p>
          <a:p>
            <a:pPr>
              <a:lnSpc>
                <a:spcPts val="10360"/>
              </a:lnSpc>
            </a:pPr>
            <a:r>
              <a:rPr lang="en-US" sz="9000" spc="-96">
                <a:ln w="10160">
                  <a:solidFill>
                    <a:schemeClr val="accent5"/>
                  </a:solidFill>
                  <a:prstDash val="solid"/>
                </a:ln>
                <a:solidFill>
                  <a:srgbClr val="FFFFFF"/>
                </a:solidFill>
                <a:effectLst>
                  <a:outerShdw blurRad="38100" dist="22860" dir="5400000" algn="tl" rotWithShape="0">
                    <a:srgbClr val="000000">
                      <a:alpha val="30000"/>
                    </a:srgbClr>
                  </a:outerShdw>
                </a:effectLst>
                <a:latin typeface="Aileron Heavy Bold"/>
              </a:rPr>
              <a:t>&amp; Face Recognition</a:t>
            </a:r>
          </a:p>
          <a:p>
            <a:pPr>
              <a:lnSpc>
                <a:spcPts val="10360"/>
              </a:lnSpc>
            </a:pPr>
            <a:r>
              <a:rPr lang="en-US" sz="9000" spc="-96">
                <a:ln w="10160">
                  <a:solidFill>
                    <a:schemeClr val="accent5"/>
                  </a:solidFill>
                  <a:prstDash val="solid"/>
                </a:ln>
                <a:solidFill>
                  <a:srgbClr val="FFFFFF"/>
                </a:solidFill>
                <a:effectLst>
                  <a:outerShdw blurRad="38100" dist="22860" dir="5400000" algn="tl" rotWithShape="0">
                    <a:srgbClr val="000000">
                      <a:alpha val="30000"/>
                    </a:srgbClr>
                  </a:outerShdw>
                </a:effectLst>
                <a:latin typeface="Aileron Heavy Bold"/>
              </a:rPr>
              <a:t>System</a:t>
            </a:r>
            <a:endParaRPr lang="en-US" sz="9685" spc="-96">
              <a:solidFill>
                <a:srgbClr val="ECF2FE"/>
              </a:solidFill>
              <a:latin typeface="Aileron Heavy Bold"/>
            </a:endParaRPr>
          </a:p>
          <a:p>
            <a:pPr>
              <a:lnSpc>
                <a:spcPts val="10360"/>
              </a:lnSpc>
            </a:pPr>
            <a:endParaRPr lang="en-US" sz="9685" spc="-96">
              <a:solidFill>
                <a:srgbClr val="ECF2FE"/>
              </a:solidFill>
              <a:latin typeface="Aileron Heavy Bold"/>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397708" y="1646409"/>
            <a:ext cx="6861592" cy="7111932"/>
          </a:xfrm>
          <a:prstGeom prst="rect">
            <a:avLst/>
          </a:prstGeom>
        </p:spPr>
      </p:pic>
      <p:grpSp>
        <p:nvGrpSpPr>
          <p:cNvPr id="5" name="Group 5"/>
          <p:cNvGrpSpPr>
            <a:grpSpLocks noChangeAspect="1"/>
          </p:cNvGrpSpPr>
          <p:nvPr/>
        </p:nvGrpSpPr>
        <p:grpSpPr>
          <a:xfrm>
            <a:off x="16120827" y="7829969"/>
            <a:ext cx="456627" cy="456627"/>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CF2FE"/>
            </a:solidFill>
          </p:spPr>
        </p:sp>
      </p:grpSp>
      <p:grpSp>
        <p:nvGrpSpPr>
          <p:cNvPr id="7" name="Group 7"/>
          <p:cNvGrpSpPr>
            <a:grpSpLocks noChangeAspect="1"/>
          </p:cNvGrpSpPr>
          <p:nvPr/>
        </p:nvGrpSpPr>
        <p:grpSpPr>
          <a:xfrm>
            <a:off x="10614079" y="3579256"/>
            <a:ext cx="301783" cy="301783"/>
            <a:chOff x="1371600" y="6705600"/>
            <a:chExt cx="10972800" cy="10972800"/>
          </a:xfrm>
        </p:grpSpPr>
        <p:sp>
          <p:nvSpPr>
            <p:cNvPr id="8" name="Freeform 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ECF2FE"/>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606309" y="1528659"/>
            <a:ext cx="3976325" cy="7229682"/>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120827" y="1528659"/>
            <a:ext cx="411432" cy="411432"/>
          </a:xfrm>
          <a:prstGeom prst="rect">
            <a:avLst/>
          </a:prstGeom>
        </p:spPr>
      </p:pic>
      <p:sp>
        <p:nvSpPr>
          <p:cNvPr id="11" name="TextBox 11"/>
          <p:cNvSpPr txBox="1"/>
          <p:nvPr/>
        </p:nvSpPr>
        <p:spPr>
          <a:xfrm>
            <a:off x="505460" y="6229206"/>
            <a:ext cx="9891868" cy="645795"/>
          </a:xfrm>
          <a:prstGeom prst="rect">
            <a:avLst/>
          </a:prstGeom>
        </p:spPr>
        <p:txBody>
          <a:bodyPr lIns="0" tIns="0" rIns="0" bIns="0" rtlCol="0" anchor="t">
            <a:spAutoFit/>
          </a:bodyPr>
          <a:lstStyle/>
          <a:p>
            <a:pPr algn="ctr">
              <a:lnSpc>
                <a:spcPts val="5040"/>
              </a:lnSpc>
            </a:pPr>
            <a:r>
              <a:rPr lang="en-US" sz="3600" b="1" i="1">
                <a:solidFill>
                  <a:srgbClr val="FFFFFF"/>
                </a:solidFill>
                <a:latin typeface="Aileron Regular"/>
              </a:rPr>
              <a:t>Using Machine Learning and Deep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39952" y="1028700"/>
            <a:ext cx="10938729" cy="1043642"/>
            <a:chOff x="0" y="0"/>
            <a:chExt cx="14584973" cy="1391523"/>
          </a:xfrm>
        </p:grpSpPr>
        <p:sp>
          <p:nvSpPr>
            <p:cNvPr id="3" name="TextBox 3"/>
            <p:cNvSpPr txBox="1"/>
            <p:nvPr/>
          </p:nvSpPr>
          <p:spPr>
            <a:xfrm>
              <a:off x="0" y="812826"/>
              <a:ext cx="14584973" cy="578697"/>
            </a:xfrm>
            <a:prstGeom prst="rect">
              <a:avLst/>
            </a:prstGeom>
          </p:spPr>
          <p:txBody>
            <a:bodyPr lIns="0" tIns="0" rIns="0" bIns="0" rtlCol="0" anchor="t">
              <a:spAutoFit/>
            </a:bodyPr>
            <a:lstStyle/>
            <a:p>
              <a:pPr marL="0" lvl="0" indent="0" algn="ctr">
                <a:lnSpc>
                  <a:spcPts val="3640"/>
                </a:lnSpc>
              </a:pPr>
              <a:r>
                <a:rPr lang="en-US" sz="2600" spc="130">
                  <a:solidFill>
                    <a:srgbClr val="191919"/>
                  </a:solidFill>
                  <a:latin typeface="Aileron Regular"/>
                </a:rPr>
                <a:t>Final Year Project Gantt Chart</a:t>
              </a:r>
            </a:p>
          </p:txBody>
        </p:sp>
        <p:sp>
          <p:nvSpPr>
            <p:cNvPr id="4" name="TextBox 4"/>
            <p:cNvSpPr txBox="1"/>
            <p:nvPr/>
          </p:nvSpPr>
          <p:spPr>
            <a:xfrm>
              <a:off x="0" y="-47625"/>
              <a:ext cx="14584973" cy="773049"/>
            </a:xfrm>
            <a:prstGeom prst="rect">
              <a:avLst/>
            </a:prstGeom>
          </p:spPr>
          <p:txBody>
            <a:bodyPr lIns="0" tIns="0" rIns="0" bIns="0" rtlCol="0" anchor="t">
              <a:spAutoFit/>
            </a:bodyPr>
            <a:lstStyle/>
            <a:p>
              <a:pPr marL="0" lvl="0" indent="0" algn="ctr">
                <a:lnSpc>
                  <a:spcPts val="4715"/>
                </a:lnSpc>
                <a:spcBef>
                  <a:spcPct val="0"/>
                </a:spcBef>
              </a:pPr>
              <a:r>
                <a:rPr lang="en-US" sz="3600" spc="107">
                  <a:solidFill>
                    <a:srgbClr val="191919"/>
                  </a:solidFill>
                  <a:latin typeface="Aileron Heavy"/>
                </a:rPr>
                <a:t>FACE RECOGNITION &amp; ATTENDENCE SYSTEM</a:t>
              </a:r>
            </a:p>
          </p:txBody>
        </p:sp>
      </p:grpSp>
      <p:sp>
        <p:nvSpPr>
          <p:cNvPr id="5" name="AutoShape 5"/>
          <p:cNvSpPr/>
          <p:nvPr/>
        </p:nvSpPr>
        <p:spPr>
          <a:xfrm>
            <a:off x="1696072" y="3003801"/>
            <a:ext cx="14888959" cy="1007335"/>
          </a:xfrm>
          <a:prstGeom prst="rect">
            <a:avLst/>
          </a:prstGeom>
          <a:solidFill>
            <a:srgbClr val="191919">
              <a:alpha val="2745"/>
            </a:srgbClr>
          </a:solidFill>
        </p:spPr>
      </p:sp>
      <p:sp>
        <p:nvSpPr>
          <p:cNvPr id="6" name="AutoShape 6"/>
          <p:cNvSpPr/>
          <p:nvPr/>
        </p:nvSpPr>
        <p:spPr>
          <a:xfrm rot="-5400000">
            <a:off x="13833763" y="3501311"/>
            <a:ext cx="1007335" cy="12313"/>
          </a:xfrm>
          <a:prstGeom prst="rect">
            <a:avLst/>
          </a:prstGeom>
          <a:solidFill>
            <a:srgbClr val="191919">
              <a:alpha val="8627"/>
            </a:srgbClr>
          </a:solidFill>
        </p:spPr>
      </p:sp>
      <p:sp>
        <p:nvSpPr>
          <p:cNvPr id="7" name="AutoShape 7"/>
          <p:cNvSpPr/>
          <p:nvPr/>
        </p:nvSpPr>
        <p:spPr>
          <a:xfrm rot="-5400000">
            <a:off x="11620733" y="3491872"/>
            <a:ext cx="1007335" cy="31192"/>
          </a:xfrm>
          <a:prstGeom prst="rect">
            <a:avLst/>
          </a:prstGeom>
          <a:solidFill>
            <a:srgbClr val="191919">
              <a:alpha val="8627"/>
            </a:srgbClr>
          </a:solidFill>
        </p:spPr>
      </p:sp>
      <p:sp>
        <p:nvSpPr>
          <p:cNvPr id="8" name="AutoShape 8"/>
          <p:cNvSpPr/>
          <p:nvPr/>
        </p:nvSpPr>
        <p:spPr>
          <a:xfrm rot="-5400000">
            <a:off x="9398168" y="3491966"/>
            <a:ext cx="1007335" cy="31003"/>
          </a:xfrm>
          <a:prstGeom prst="rect">
            <a:avLst/>
          </a:prstGeom>
          <a:solidFill>
            <a:srgbClr val="191919">
              <a:alpha val="8627"/>
            </a:srgbClr>
          </a:solidFill>
        </p:spPr>
      </p:sp>
      <p:sp>
        <p:nvSpPr>
          <p:cNvPr id="9" name="TextBox 9"/>
          <p:cNvSpPr txBox="1"/>
          <p:nvPr/>
        </p:nvSpPr>
        <p:spPr>
          <a:xfrm>
            <a:off x="3403308" y="3307797"/>
            <a:ext cx="3714511" cy="351982"/>
          </a:xfrm>
          <a:prstGeom prst="rect">
            <a:avLst/>
          </a:prstGeom>
        </p:spPr>
        <p:txBody>
          <a:bodyPr lIns="0" tIns="0" rIns="0" bIns="0" rtlCol="0" anchor="t">
            <a:spAutoFit/>
          </a:bodyPr>
          <a:lstStyle/>
          <a:p>
            <a:pPr marL="0" lvl="0" indent="0" algn="r">
              <a:lnSpc>
                <a:spcPts val="2835"/>
              </a:lnSpc>
              <a:spcBef>
                <a:spcPct val="0"/>
              </a:spcBef>
            </a:pPr>
            <a:r>
              <a:rPr lang="en-US" sz="2200" u="none" spc="85">
                <a:solidFill>
                  <a:srgbClr val="191919"/>
                </a:solidFill>
                <a:latin typeface="Aileron Regular Bold"/>
              </a:rPr>
              <a:t>Tasks</a:t>
            </a:r>
          </a:p>
        </p:txBody>
      </p:sp>
      <p:sp>
        <p:nvSpPr>
          <p:cNvPr id="10" name="TextBox 10"/>
          <p:cNvSpPr txBox="1"/>
          <p:nvPr/>
        </p:nvSpPr>
        <p:spPr>
          <a:xfrm>
            <a:off x="8052160" y="3308671"/>
            <a:ext cx="1482813" cy="350235"/>
          </a:xfrm>
          <a:prstGeom prst="rect">
            <a:avLst/>
          </a:prstGeom>
        </p:spPr>
        <p:txBody>
          <a:bodyPr lIns="0" tIns="0" rIns="0" bIns="0" rtlCol="0" anchor="t">
            <a:spAutoFit/>
          </a:bodyPr>
          <a:lstStyle/>
          <a:p>
            <a:pPr marL="0" lvl="0" indent="0" algn="ctr">
              <a:lnSpc>
                <a:spcPts val="2840"/>
              </a:lnSpc>
              <a:spcBef>
                <a:spcPct val="0"/>
              </a:spcBef>
            </a:pPr>
            <a:r>
              <a:rPr lang="en-US" sz="2200" spc="85">
                <a:solidFill>
                  <a:srgbClr val="191919"/>
                </a:solidFill>
                <a:latin typeface="Aileron Regular Bold"/>
              </a:rPr>
              <a:t>Month</a:t>
            </a:r>
            <a:r>
              <a:rPr lang="en-US" sz="2200" u="none" spc="85">
                <a:solidFill>
                  <a:srgbClr val="191919"/>
                </a:solidFill>
                <a:latin typeface="Aileron Regular Bold"/>
              </a:rPr>
              <a:t> 1</a:t>
            </a:r>
          </a:p>
        </p:txBody>
      </p:sp>
      <p:sp>
        <p:nvSpPr>
          <p:cNvPr id="11" name="TextBox 11"/>
          <p:cNvSpPr txBox="1"/>
          <p:nvPr/>
        </p:nvSpPr>
        <p:spPr>
          <a:xfrm>
            <a:off x="10301614" y="3307797"/>
            <a:ext cx="1482813" cy="350235"/>
          </a:xfrm>
          <a:prstGeom prst="rect">
            <a:avLst/>
          </a:prstGeom>
        </p:spPr>
        <p:txBody>
          <a:bodyPr lIns="0" tIns="0" rIns="0" bIns="0" rtlCol="0" anchor="t">
            <a:spAutoFit/>
          </a:bodyPr>
          <a:lstStyle/>
          <a:p>
            <a:pPr marL="0" lvl="0" indent="0" algn="ctr">
              <a:lnSpc>
                <a:spcPts val="2840"/>
              </a:lnSpc>
              <a:spcBef>
                <a:spcPct val="0"/>
              </a:spcBef>
            </a:pPr>
            <a:r>
              <a:rPr lang="en-US" sz="2200" spc="85">
                <a:solidFill>
                  <a:srgbClr val="191919"/>
                </a:solidFill>
                <a:latin typeface="Aileron Regular Bold"/>
              </a:rPr>
              <a:t>Month 2 </a:t>
            </a:r>
          </a:p>
        </p:txBody>
      </p:sp>
      <p:sp>
        <p:nvSpPr>
          <p:cNvPr id="12" name="TextBox 12"/>
          <p:cNvSpPr txBox="1"/>
          <p:nvPr/>
        </p:nvSpPr>
        <p:spPr>
          <a:xfrm>
            <a:off x="12484544" y="3308671"/>
            <a:ext cx="1482813" cy="350235"/>
          </a:xfrm>
          <a:prstGeom prst="rect">
            <a:avLst/>
          </a:prstGeom>
        </p:spPr>
        <p:txBody>
          <a:bodyPr lIns="0" tIns="0" rIns="0" bIns="0" rtlCol="0" anchor="t">
            <a:spAutoFit/>
          </a:bodyPr>
          <a:lstStyle/>
          <a:p>
            <a:pPr marL="0" lvl="0" indent="0" algn="ctr">
              <a:lnSpc>
                <a:spcPts val="2840"/>
              </a:lnSpc>
              <a:spcBef>
                <a:spcPct val="0"/>
              </a:spcBef>
            </a:pPr>
            <a:r>
              <a:rPr lang="en-US" sz="2200" spc="85">
                <a:solidFill>
                  <a:srgbClr val="191919"/>
                </a:solidFill>
                <a:latin typeface="Aileron Regular Bold"/>
              </a:rPr>
              <a:t>Month 3</a:t>
            </a:r>
          </a:p>
        </p:txBody>
      </p:sp>
      <p:sp>
        <p:nvSpPr>
          <p:cNvPr id="13" name="TextBox 13"/>
          <p:cNvSpPr txBox="1"/>
          <p:nvPr/>
        </p:nvSpPr>
        <p:spPr>
          <a:xfrm>
            <a:off x="14591300" y="3308671"/>
            <a:ext cx="1482813" cy="350235"/>
          </a:xfrm>
          <a:prstGeom prst="rect">
            <a:avLst/>
          </a:prstGeom>
        </p:spPr>
        <p:txBody>
          <a:bodyPr lIns="0" tIns="0" rIns="0" bIns="0" rtlCol="0" anchor="t">
            <a:spAutoFit/>
          </a:bodyPr>
          <a:lstStyle/>
          <a:p>
            <a:pPr marL="0" lvl="0" indent="0" algn="ctr">
              <a:lnSpc>
                <a:spcPts val="2840"/>
              </a:lnSpc>
              <a:spcBef>
                <a:spcPct val="0"/>
              </a:spcBef>
            </a:pPr>
            <a:r>
              <a:rPr lang="en-US" sz="2200" spc="85">
                <a:solidFill>
                  <a:srgbClr val="191919"/>
                </a:solidFill>
                <a:latin typeface="Aileron Regular Bold"/>
              </a:rPr>
              <a:t>Month 4</a:t>
            </a:r>
          </a:p>
        </p:txBody>
      </p:sp>
      <p:sp>
        <p:nvSpPr>
          <p:cNvPr id="14" name="TextBox 14"/>
          <p:cNvSpPr txBox="1"/>
          <p:nvPr/>
        </p:nvSpPr>
        <p:spPr>
          <a:xfrm>
            <a:off x="1696072" y="4726471"/>
            <a:ext cx="5421748" cy="312778"/>
          </a:xfrm>
          <a:prstGeom prst="rect">
            <a:avLst/>
          </a:prstGeom>
        </p:spPr>
        <p:txBody>
          <a:bodyPr lIns="0" tIns="0" rIns="0" bIns="0" rtlCol="0" anchor="t">
            <a:spAutoFit/>
          </a:bodyPr>
          <a:lstStyle/>
          <a:p>
            <a:pPr algn="r">
              <a:lnSpc>
                <a:spcPts val="2700"/>
              </a:lnSpc>
            </a:pPr>
            <a:r>
              <a:rPr lang="en-US" spc="89" dirty="0">
                <a:solidFill>
                  <a:srgbClr val="191919"/>
                </a:solidFill>
                <a:latin typeface="Aileron Regular"/>
              </a:rPr>
              <a:t>Data Collection and Data Wrangling</a:t>
            </a:r>
            <a:r>
              <a:rPr lang="en-US" sz="1100" spc="55" dirty="0">
                <a:solidFill>
                  <a:srgbClr val="191919"/>
                </a:solidFill>
                <a:latin typeface="Arimo"/>
              </a:rPr>
              <a:t> </a:t>
            </a:r>
          </a:p>
        </p:txBody>
      </p:sp>
      <p:sp>
        <p:nvSpPr>
          <p:cNvPr id="15" name="TextBox 15"/>
          <p:cNvSpPr txBox="1"/>
          <p:nvPr/>
        </p:nvSpPr>
        <p:spPr>
          <a:xfrm>
            <a:off x="1696072" y="5703159"/>
            <a:ext cx="5421748" cy="312778"/>
          </a:xfrm>
          <a:prstGeom prst="rect">
            <a:avLst/>
          </a:prstGeom>
        </p:spPr>
        <p:txBody>
          <a:bodyPr lIns="0" tIns="0" rIns="0" bIns="0" rtlCol="0" anchor="t">
            <a:spAutoFit/>
          </a:bodyPr>
          <a:lstStyle/>
          <a:p>
            <a:pPr algn="r">
              <a:lnSpc>
                <a:spcPts val="2700"/>
              </a:lnSpc>
            </a:pPr>
            <a:r>
              <a:rPr lang="en-US" sz="1800" spc="89" dirty="0">
                <a:solidFill>
                  <a:srgbClr val="191919"/>
                </a:solidFill>
                <a:latin typeface="Aileron Regular"/>
              </a:rPr>
              <a:t>Model and Architecture Design</a:t>
            </a:r>
          </a:p>
        </p:txBody>
      </p:sp>
      <p:sp>
        <p:nvSpPr>
          <p:cNvPr id="16" name="TextBox 16"/>
          <p:cNvSpPr txBox="1"/>
          <p:nvPr/>
        </p:nvSpPr>
        <p:spPr>
          <a:xfrm>
            <a:off x="1696072" y="6644978"/>
            <a:ext cx="5421748" cy="330927"/>
          </a:xfrm>
          <a:prstGeom prst="rect">
            <a:avLst/>
          </a:prstGeom>
        </p:spPr>
        <p:txBody>
          <a:bodyPr lIns="0" tIns="0" rIns="0" bIns="0" rtlCol="0" anchor="t">
            <a:spAutoFit/>
          </a:bodyPr>
          <a:lstStyle/>
          <a:p>
            <a:pPr algn="r">
              <a:lnSpc>
                <a:spcPts val="2700"/>
              </a:lnSpc>
            </a:pPr>
            <a:r>
              <a:rPr lang="en-US" sz="1800" spc="89" dirty="0">
                <a:solidFill>
                  <a:srgbClr val="191919"/>
                </a:solidFill>
                <a:latin typeface="Aileron Regular"/>
              </a:rPr>
              <a:t>Model Training / Database Connectivity</a:t>
            </a:r>
          </a:p>
        </p:txBody>
      </p:sp>
      <p:sp>
        <p:nvSpPr>
          <p:cNvPr id="17" name="TextBox 17"/>
          <p:cNvSpPr txBox="1"/>
          <p:nvPr/>
        </p:nvSpPr>
        <p:spPr>
          <a:xfrm>
            <a:off x="1696072" y="7586796"/>
            <a:ext cx="5421748" cy="330927"/>
          </a:xfrm>
          <a:prstGeom prst="rect">
            <a:avLst/>
          </a:prstGeom>
        </p:spPr>
        <p:txBody>
          <a:bodyPr lIns="0" tIns="0" rIns="0" bIns="0" rtlCol="0" anchor="t">
            <a:spAutoFit/>
          </a:bodyPr>
          <a:lstStyle/>
          <a:p>
            <a:pPr algn="r">
              <a:lnSpc>
                <a:spcPts val="2700"/>
              </a:lnSpc>
            </a:pPr>
            <a:r>
              <a:rPr lang="en-US" sz="1800" spc="89" dirty="0">
                <a:solidFill>
                  <a:srgbClr val="191919"/>
                </a:solidFill>
                <a:latin typeface="Aileron Regular"/>
              </a:rPr>
              <a:t>Model Testing and Review</a:t>
            </a:r>
          </a:p>
        </p:txBody>
      </p:sp>
      <p:sp>
        <p:nvSpPr>
          <p:cNvPr id="18" name="TextBox 18"/>
          <p:cNvSpPr txBox="1"/>
          <p:nvPr/>
        </p:nvSpPr>
        <p:spPr>
          <a:xfrm>
            <a:off x="1696072" y="8511179"/>
            <a:ext cx="5421748" cy="330927"/>
          </a:xfrm>
          <a:prstGeom prst="rect">
            <a:avLst/>
          </a:prstGeom>
        </p:spPr>
        <p:txBody>
          <a:bodyPr lIns="0" tIns="0" rIns="0" bIns="0" rtlCol="0" anchor="t">
            <a:spAutoFit/>
          </a:bodyPr>
          <a:lstStyle/>
          <a:p>
            <a:pPr algn="r">
              <a:lnSpc>
                <a:spcPts val="2700"/>
              </a:lnSpc>
            </a:pPr>
            <a:r>
              <a:rPr lang="en-US" sz="1800" spc="89">
                <a:solidFill>
                  <a:srgbClr val="191919"/>
                </a:solidFill>
                <a:latin typeface="Aileron Regular"/>
              </a:rPr>
              <a:t>Frontend &amp; Deployment</a:t>
            </a:r>
          </a:p>
        </p:txBody>
      </p:sp>
      <p:sp>
        <p:nvSpPr>
          <p:cNvPr id="19" name="AutoShape 19"/>
          <p:cNvSpPr/>
          <p:nvPr/>
        </p:nvSpPr>
        <p:spPr>
          <a:xfrm rot="-5400000">
            <a:off x="7175937" y="3491728"/>
            <a:ext cx="1007335" cy="31481"/>
          </a:xfrm>
          <a:prstGeom prst="rect">
            <a:avLst/>
          </a:prstGeom>
          <a:solidFill>
            <a:srgbClr val="191919">
              <a:alpha val="8627"/>
            </a:srgbClr>
          </a:solidFill>
        </p:spPr>
      </p:sp>
      <p:sp>
        <p:nvSpPr>
          <p:cNvPr id="20" name="AutoShape 20"/>
          <p:cNvSpPr/>
          <p:nvPr/>
        </p:nvSpPr>
        <p:spPr>
          <a:xfrm>
            <a:off x="7817598" y="4480911"/>
            <a:ext cx="318027" cy="826891"/>
          </a:xfrm>
          <a:prstGeom prst="rect">
            <a:avLst/>
          </a:prstGeom>
          <a:solidFill>
            <a:srgbClr val="86EAE9"/>
          </a:solidFill>
        </p:spPr>
      </p:sp>
      <p:sp>
        <p:nvSpPr>
          <p:cNvPr id="21" name="AutoShape 21"/>
          <p:cNvSpPr/>
          <p:nvPr/>
        </p:nvSpPr>
        <p:spPr>
          <a:xfrm>
            <a:off x="8226075" y="4480911"/>
            <a:ext cx="318027" cy="826891"/>
          </a:xfrm>
          <a:prstGeom prst="rect">
            <a:avLst/>
          </a:prstGeom>
          <a:solidFill>
            <a:srgbClr val="86EAE9"/>
          </a:solidFill>
        </p:spPr>
      </p:sp>
      <p:sp>
        <p:nvSpPr>
          <p:cNvPr id="22" name="AutoShape 22"/>
          <p:cNvSpPr/>
          <p:nvPr/>
        </p:nvSpPr>
        <p:spPr>
          <a:xfrm>
            <a:off x="8634553" y="4480911"/>
            <a:ext cx="318027" cy="826891"/>
          </a:xfrm>
          <a:prstGeom prst="rect">
            <a:avLst/>
          </a:prstGeom>
          <a:solidFill>
            <a:srgbClr val="86EAE9"/>
          </a:solidFill>
        </p:spPr>
      </p:sp>
      <p:sp>
        <p:nvSpPr>
          <p:cNvPr id="23" name="AutoShape 23"/>
          <p:cNvSpPr/>
          <p:nvPr/>
        </p:nvSpPr>
        <p:spPr>
          <a:xfrm>
            <a:off x="9043030" y="4480911"/>
            <a:ext cx="318027" cy="826891"/>
          </a:xfrm>
          <a:prstGeom prst="rect">
            <a:avLst/>
          </a:prstGeom>
          <a:solidFill>
            <a:srgbClr val="191919">
              <a:alpha val="4706"/>
            </a:srgbClr>
          </a:solidFill>
        </p:spPr>
      </p:sp>
      <p:sp>
        <p:nvSpPr>
          <p:cNvPr id="24" name="AutoShape 24"/>
          <p:cNvSpPr/>
          <p:nvPr/>
        </p:nvSpPr>
        <p:spPr>
          <a:xfrm>
            <a:off x="9451507" y="4480911"/>
            <a:ext cx="318027" cy="826891"/>
          </a:xfrm>
          <a:prstGeom prst="rect">
            <a:avLst/>
          </a:prstGeom>
          <a:solidFill>
            <a:srgbClr val="191919">
              <a:alpha val="4706"/>
            </a:srgbClr>
          </a:solidFill>
        </p:spPr>
      </p:sp>
      <p:sp>
        <p:nvSpPr>
          <p:cNvPr id="25" name="AutoShape 25"/>
          <p:cNvSpPr/>
          <p:nvPr/>
        </p:nvSpPr>
        <p:spPr>
          <a:xfrm>
            <a:off x="10067052" y="4480911"/>
            <a:ext cx="318027" cy="826891"/>
          </a:xfrm>
          <a:prstGeom prst="rect">
            <a:avLst/>
          </a:prstGeom>
          <a:solidFill>
            <a:srgbClr val="191919">
              <a:alpha val="4706"/>
            </a:srgbClr>
          </a:solidFill>
        </p:spPr>
      </p:sp>
      <p:sp>
        <p:nvSpPr>
          <p:cNvPr id="26" name="AutoShape 26"/>
          <p:cNvSpPr/>
          <p:nvPr/>
        </p:nvSpPr>
        <p:spPr>
          <a:xfrm>
            <a:off x="10475529" y="4480911"/>
            <a:ext cx="318027" cy="826891"/>
          </a:xfrm>
          <a:prstGeom prst="rect">
            <a:avLst/>
          </a:prstGeom>
          <a:solidFill>
            <a:srgbClr val="191919">
              <a:alpha val="4706"/>
            </a:srgbClr>
          </a:solidFill>
        </p:spPr>
      </p:sp>
      <p:sp>
        <p:nvSpPr>
          <p:cNvPr id="27" name="AutoShape 27"/>
          <p:cNvSpPr/>
          <p:nvPr/>
        </p:nvSpPr>
        <p:spPr>
          <a:xfrm>
            <a:off x="10884007" y="4480911"/>
            <a:ext cx="318027" cy="826891"/>
          </a:xfrm>
          <a:prstGeom prst="rect">
            <a:avLst/>
          </a:prstGeom>
          <a:solidFill>
            <a:srgbClr val="191919">
              <a:alpha val="4706"/>
            </a:srgbClr>
          </a:solidFill>
        </p:spPr>
      </p:sp>
      <p:sp>
        <p:nvSpPr>
          <p:cNvPr id="28" name="AutoShape 28"/>
          <p:cNvSpPr/>
          <p:nvPr/>
        </p:nvSpPr>
        <p:spPr>
          <a:xfrm>
            <a:off x="11292484" y="4480911"/>
            <a:ext cx="318027" cy="826891"/>
          </a:xfrm>
          <a:prstGeom prst="rect">
            <a:avLst/>
          </a:prstGeom>
          <a:solidFill>
            <a:srgbClr val="191919">
              <a:alpha val="4706"/>
            </a:srgbClr>
          </a:solidFill>
        </p:spPr>
      </p:sp>
      <p:sp>
        <p:nvSpPr>
          <p:cNvPr id="29" name="AutoShape 29"/>
          <p:cNvSpPr/>
          <p:nvPr/>
        </p:nvSpPr>
        <p:spPr>
          <a:xfrm>
            <a:off x="11700961" y="4480911"/>
            <a:ext cx="318027" cy="826891"/>
          </a:xfrm>
          <a:prstGeom prst="rect">
            <a:avLst/>
          </a:prstGeom>
          <a:solidFill>
            <a:srgbClr val="191919">
              <a:alpha val="4706"/>
            </a:srgbClr>
          </a:solidFill>
        </p:spPr>
      </p:sp>
      <p:sp>
        <p:nvSpPr>
          <p:cNvPr id="30" name="AutoShape 30"/>
          <p:cNvSpPr/>
          <p:nvPr/>
        </p:nvSpPr>
        <p:spPr>
          <a:xfrm>
            <a:off x="12249983" y="4480911"/>
            <a:ext cx="318027" cy="826891"/>
          </a:xfrm>
          <a:prstGeom prst="rect">
            <a:avLst/>
          </a:prstGeom>
          <a:solidFill>
            <a:srgbClr val="191919">
              <a:alpha val="4706"/>
            </a:srgbClr>
          </a:solidFill>
        </p:spPr>
      </p:sp>
      <p:sp>
        <p:nvSpPr>
          <p:cNvPr id="31" name="AutoShape 31"/>
          <p:cNvSpPr/>
          <p:nvPr/>
        </p:nvSpPr>
        <p:spPr>
          <a:xfrm>
            <a:off x="12658460" y="4480911"/>
            <a:ext cx="318027" cy="826891"/>
          </a:xfrm>
          <a:prstGeom prst="rect">
            <a:avLst/>
          </a:prstGeom>
          <a:solidFill>
            <a:srgbClr val="191919">
              <a:alpha val="4706"/>
            </a:srgbClr>
          </a:solidFill>
        </p:spPr>
      </p:sp>
      <p:sp>
        <p:nvSpPr>
          <p:cNvPr id="32" name="AutoShape 32"/>
          <p:cNvSpPr/>
          <p:nvPr/>
        </p:nvSpPr>
        <p:spPr>
          <a:xfrm>
            <a:off x="13066937" y="4480911"/>
            <a:ext cx="318027" cy="826891"/>
          </a:xfrm>
          <a:prstGeom prst="rect">
            <a:avLst/>
          </a:prstGeom>
          <a:solidFill>
            <a:srgbClr val="191919">
              <a:alpha val="4706"/>
            </a:srgbClr>
          </a:solidFill>
        </p:spPr>
      </p:sp>
      <p:sp>
        <p:nvSpPr>
          <p:cNvPr id="33" name="AutoShape 33"/>
          <p:cNvSpPr/>
          <p:nvPr/>
        </p:nvSpPr>
        <p:spPr>
          <a:xfrm>
            <a:off x="13475414" y="4480911"/>
            <a:ext cx="318027" cy="826891"/>
          </a:xfrm>
          <a:prstGeom prst="rect">
            <a:avLst/>
          </a:prstGeom>
          <a:solidFill>
            <a:srgbClr val="191919">
              <a:alpha val="4706"/>
            </a:srgbClr>
          </a:solidFill>
        </p:spPr>
      </p:sp>
      <p:sp>
        <p:nvSpPr>
          <p:cNvPr id="34" name="AutoShape 34"/>
          <p:cNvSpPr/>
          <p:nvPr/>
        </p:nvSpPr>
        <p:spPr>
          <a:xfrm>
            <a:off x="13883891" y="4480911"/>
            <a:ext cx="318027" cy="826891"/>
          </a:xfrm>
          <a:prstGeom prst="rect">
            <a:avLst/>
          </a:prstGeom>
          <a:solidFill>
            <a:srgbClr val="191919">
              <a:alpha val="4706"/>
            </a:srgbClr>
          </a:solidFill>
        </p:spPr>
      </p:sp>
      <p:sp>
        <p:nvSpPr>
          <p:cNvPr id="35" name="AutoShape 35"/>
          <p:cNvSpPr/>
          <p:nvPr/>
        </p:nvSpPr>
        <p:spPr>
          <a:xfrm>
            <a:off x="14495911" y="4480911"/>
            <a:ext cx="318027" cy="826891"/>
          </a:xfrm>
          <a:prstGeom prst="rect">
            <a:avLst/>
          </a:prstGeom>
          <a:solidFill>
            <a:srgbClr val="191919">
              <a:alpha val="4706"/>
            </a:srgbClr>
          </a:solidFill>
        </p:spPr>
      </p:sp>
      <p:sp>
        <p:nvSpPr>
          <p:cNvPr id="36" name="AutoShape 36"/>
          <p:cNvSpPr/>
          <p:nvPr/>
        </p:nvSpPr>
        <p:spPr>
          <a:xfrm>
            <a:off x="14904389" y="4480911"/>
            <a:ext cx="318027" cy="826891"/>
          </a:xfrm>
          <a:prstGeom prst="rect">
            <a:avLst/>
          </a:prstGeom>
          <a:solidFill>
            <a:srgbClr val="191919">
              <a:alpha val="4706"/>
            </a:srgbClr>
          </a:solidFill>
        </p:spPr>
      </p:sp>
      <p:sp>
        <p:nvSpPr>
          <p:cNvPr id="37" name="AutoShape 37"/>
          <p:cNvSpPr/>
          <p:nvPr/>
        </p:nvSpPr>
        <p:spPr>
          <a:xfrm>
            <a:off x="15312866" y="4480911"/>
            <a:ext cx="318027" cy="826891"/>
          </a:xfrm>
          <a:prstGeom prst="rect">
            <a:avLst/>
          </a:prstGeom>
          <a:solidFill>
            <a:srgbClr val="191919">
              <a:alpha val="4706"/>
            </a:srgbClr>
          </a:solidFill>
        </p:spPr>
      </p:sp>
      <p:sp>
        <p:nvSpPr>
          <p:cNvPr id="38" name="AutoShape 38"/>
          <p:cNvSpPr/>
          <p:nvPr/>
        </p:nvSpPr>
        <p:spPr>
          <a:xfrm>
            <a:off x="15721343" y="4480911"/>
            <a:ext cx="318027" cy="826891"/>
          </a:xfrm>
          <a:prstGeom prst="rect">
            <a:avLst/>
          </a:prstGeom>
          <a:solidFill>
            <a:srgbClr val="191919">
              <a:alpha val="4706"/>
            </a:srgbClr>
          </a:solidFill>
        </p:spPr>
      </p:sp>
      <p:sp>
        <p:nvSpPr>
          <p:cNvPr id="39" name="AutoShape 39"/>
          <p:cNvSpPr/>
          <p:nvPr/>
        </p:nvSpPr>
        <p:spPr>
          <a:xfrm>
            <a:off x="16129820" y="4480911"/>
            <a:ext cx="318027" cy="826891"/>
          </a:xfrm>
          <a:prstGeom prst="rect">
            <a:avLst/>
          </a:prstGeom>
          <a:solidFill>
            <a:srgbClr val="191919">
              <a:alpha val="4706"/>
            </a:srgbClr>
          </a:solidFill>
        </p:spPr>
      </p:sp>
      <p:sp>
        <p:nvSpPr>
          <p:cNvPr id="40" name="AutoShape 40"/>
          <p:cNvSpPr/>
          <p:nvPr/>
        </p:nvSpPr>
        <p:spPr>
          <a:xfrm>
            <a:off x="7824872" y="5457600"/>
            <a:ext cx="318027" cy="826891"/>
          </a:xfrm>
          <a:prstGeom prst="rect">
            <a:avLst/>
          </a:prstGeom>
          <a:solidFill>
            <a:srgbClr val="191919">
              <a:alpha val="4706"/>
            </a:srgbClr>
          </a:solidFill>
        </p:spPr>
      </p:sp>
      <p:sp>
        <p:nvSpPr>
          <p:cNvPr id="41" name="AutoShape 41"/>
          <p:cNvSpPr/>
          <p:nvPr/>
        </p:nvSpPr>
        <p:spPr>
          <a:xfrm>
            <a:off x="8233349" y="5457600"/>
            <a:ext cx="318027" cy="826891"/>
          </a:xfrm>
          <a:prstGeom prst="rect">
            <a:avLst/>
          </a:prstGeom>
          <a:solidFill>
            <a:srgbClr val="191919">
              <a:alpha val="4706"/>
            </a:srgbClr>
          </a:solidFill>
        </p:spPr>
      </p:sp>
      <p:sp>
        <p:nvSpPr>
          <p:cNvPr id="42" name="AutoShape 42"/>
          <p:cNvSpPr/>
          <p:nvPr/>
        </p:nvSpPr>
        <p:spPr>
          <a:xfrm>
            <a:off x="8641826" y="5457600"/>
            <a:ext cx="318027" cy="826891"/>
          </a:xfrm>
          <a:prstGeom prst="rect">
            <a:avLst/>
          </a:prstGeom>
          <a:solidFill>
            <a:srgbClr val="3EDAD8"/>
          </a:solidFill>
        </p:spPr>
      </p:sp>
      <p:sp>
        <p:nvSpPr>
          <p:cNvPr id="43" name="AutoShape 43"/>
          <p:cNvSpPr/>
          <p:nvPr/>
        </p:nvSpPr>
        <p:spPr>
          <a:xfrm>
            <a:off x="9050303" y="5457600"/>
            <a:ext cx="318027" cy="826891"/>
          </a:xfrm>
          <a:prstGeom prst="rect">
            <a:avLst/>
          </a:prstGeom>
          <a:solidFill>
            <a:srgbClr val="3EDAD8"/>
          </a:solidFill>
        </p:spPr>
      </p:sp>
      <p:sp>
        <p:nvSpPr>
          <p:cNvPr id="44" name="AutoShape 44"/>
          <p:cNvSpPr/>
          <p:nvPr/>
        </p:nvSpPr>
        <p:spPr>
          <a:xfrm>
            <a:off x="9458780" y="5457600"/>
            <a:ext cx="318027" cy="826891"/>
          </a:xfrm>
          <a:prstGeom prst="rect">
            <a:avLst/>
          </a:prstGeom>
          <a:solidFill>
            <a:srgbClr val="3EDAD8"/>
          </a:solidFill>
        </p:spPr>
      </p:sp>
      <p:sp>
        <p:nvSpPr>
          <p:cNvPr id="45" name="AutoShape 45"/>
          <p:cNvSpPr/>
          <p:nvPr/>
        </p:nvSpPr>
        <p:spPr>
          <a:xfrm>
            <a:off x="10074326" y="5457600"/>
            <a:ext cx="318027" cy="826891"/>
          </a:xfrm>
          <a:prstGeom prst="rect">
            <a:avLst/>
          </a:prstGeom>
          <a:solidFill>
            <a:srgbClr val="3EDAD8"/>
          </a:solidFill>
        </p:spPr>
      </p:sp>
      <p:sp>
        <p:nvSpPr>
          <p:cNvPr id="46" name="AutoShape 46"/>
          <p:cNvSpPr/>
          <p:nvPr/>
        </p:nvSpPr>
        <p:spPr>
          <a:xfrm>
            <a:off x="10482803" y="5457600"/>
            <a:ext cx="318027" cy="826891"/>
          </a:xfrm>
          <a:prstGeom prst="rect">
            <a:avLst/>
          </a:prstGeom>
          <a:solidFill>
            <a:srgbClr val="3EDAD8"/>
          </a:solidFill>
        </p:spPr>
      </p:sp>
      <p:sp>
        <p:nvSpPr>
          <p:cNvPr id="47" name="AutoShape 47"/>
          <p:cNvSpPr/>
          <p:nvPr/>
        </p:nvSpPr>
        <p:spPr>
          <a:xfrm>
            <a:off x="10891280" y="5457600"/>
            <a:ext cx="318027" cy="826891"/>
          </a:xfrm>
          <a:prstGeom prst="rect">
            <a:avLst/>
          </a:prstGeom>
          <a:solidFill>
            <a:srgbClr val="3EDAD8"/>
          </a:solidFill>
        </p:spPr>
      </p:sp>
      <p:sp>
        <p:nvSpPr>
          <p:cNvPr id="48" name="AutoShape 48"/>
          <p:cNvSpPr/>
          <p:nvPr/>
        </p:nvSpPr>
        <p:spPr>
          <a:xfrm>
            <a:off x="11299757" y="5457600"/>
            <a:ext cx="318027" cy="826891"/>
          </a:xfrm>
          <a:prstGeom prst="rect">
            <a:avLst/>
          </a:prstGeom>
          <a:solidFill>
            <a:srgbClr val="3EDAD8">
              <a:alpha val="4706"/>
            </a:srgbClr>
          </a:solidFill>
        </p:spPr>
      </p:sp>
      <p:sp>
        <p:nvSpPr>
          <p:cNvPr id="49" name="AutoShape 49"/>
          <p:cNvSpPr/>
          <p:nvPr/>
        </p:nvSpPr>
        <p:spPr>
          <a:xfrm>
            <a:off x="11708234" y="5457600"/>
            <a:ext cx="318027" cy="826891"/>
          </a:xfrm>
          <a:prstGeom prst="rect">
            <a:avLst/>
          </a:prstGeom>
          <a:solidFill>
            <a:srgbClr val="3EDAD8">
              <a:alpha val="4706"/>
            </a:srgbClr>
          </a:solidFill>
        </p:spPr>
      </p:sp>
      <p:sp>
        <p:nvSpPr>
          <p:cNvPr id="50" name="AutoShape 50"/>
          <p:cNvSpPr/>
          <p:nvPr/>
        </p:nvSpPr>
        <p:spPr>
          <a:xfrm>
            <a:off x="12257256" y="5457600"/>
            <a:ext cx="318027" cy="826891"/>
          </a:xfrm>
          <a:prstGeom prst="rect">
            <a:avLst/>
          </a:prstGeom>
          <a:solidFill>
            <a:srgbClr val="191919">
              <a:alpha val="4706"/>
            </a:srgbClr>
          </a:solidFill>
        </p:spPr>
      </p:sp>
      <p:sp>
        <p:nvSpPr>
          <p:cNvPr id="51" name="AutoShape 51"/>
          <p:cNvSpPr/>
          <p:nvPr/>
        </p:nvSpPr>
        <p:spPr>
          <a:xfrm>
            <a:off x="12665733" y="5457600"/>
            <a:ext cx="318027" cy="826891"/>
          </a:xfrm>
          <a:prstGeom prst="rect">
            <a:avLst/>
          </a:prstGeom>
          <a:solidFill>
            <a:srgbClr val="191919">
              <a:alpha val="4706"/>
            </a:srgbClr>
          </a:solidFill>
        </p:spPr>
      </p:sp>
      <p:sp>
        <p:nvSpPr>
          <p:cNvPr id="52" name="AutoShape 52"/>
          <p:cNvSpPr/>
          <p:nvPr/>
        </p:nvSpPr>
        <p:spPr>
          <a:xfrm>
            <a:off x="13074210" y="5457600"/>
            <a:ext cx="318027" cy="826891"/>
          </a:xfrm>
          <a:prstGeom prst="rect">
            <a:avLst/>
          </a:prstGeom>
          <a:solidFill>
            <a:srgbClr val="191919">
              <a:alpha val="4706"/>
            </a:srgbClr>
          </a:solidFill>
        </p:spPr>
      </p:sp>
      <p:sp>
        <p:nvSpPr>
          <p:cNvPr id="53" name="AutoShape 53"/>
          <p:cNvSpPr/>
          <p:nvPr/>
        </p:nvSpPr>
        <p:spPr>
          <a:xfrm>
            <a:off x="13482687" y="5457600"/>
            <a:ext cx="318027" cy="826891"/>
          </a:xfrm>
          <a:prstGeom prst="rect">
            <a:avLst/>
          </a:prstGeom>
          <a:solidFill>
            <a:srgbClr val="191919">
              <a:alpha val="4706"/>
            </a:srgbClr>
          </a:solidFill>
        </p:spPr>
      </p:sp>
      <p:sp>
        <p:nvSpPr>
          <p:cNvPr id="54" name="AutoShape 54"/>
          <p:cNvSpPr/>
          <p:nvPr/>
        </p:nvSpPr>
        <p:spPr>
          <a:xfrm>
            <a:off x="13891165" y="5457600"/>
            <a:ext cx="318027" cy="826891"/>
          </a:xfrm>
          <a:prstGeom prst="rect">
            <a:avLst/>
          </a:prstGeom>
          <a:solidFill>
            <a:srgbClr val="191919">
              <a:alpha val="4706"/>
            </a:srgbClr>
          </a:solidFill>
        </p:spPr>
      </p:sp>
      <p:sp>
        <p:nvSpPr>
          <p:cNvPr id="55" name="AutoShape 55"/>
          <p:cNvSpPr/>
          <p:nvPr/>
        </p:nvSpPr>
        <p:spPr>
          <a:xfrm>
            <a:off x="14503185" y="5457600"/>
            <a:ext cx="318027" cy="826891"/>
          </a:xfrm>
          <a:prstGeom prst="rect">
            <a:avLst/>
          </a:prstGeom>
          <a:solidFill>
            <a:srgbClr val="191919">
              <a:alpha val="4706"/>
            </a:srgbClr>
          </a:solidFill>
        </p:spPr>
      </p:sp>
      <p:sp>
        <p:nvSpPr>
          <p:cNvPr id="56" name="AutoShape 56"/>
          <p:cNvSpPr/>
          <p:nvPr/>
        </p:nvSpPr>
        <p:spPr>
          <a:xfrm>
            <a:off x="14911662" y="5457600"/>
            <a:ext cx="318027" cy="826891"/>
          </a:xfrm>
          <a:prstGeom prst="rect">
            <a:avLst/>
          </a:prstGeom>
          <a:solidFill>
            <a:srgbClr val="191919">
              <a:alpha val="4706"/>
            </a:srgbClr>
          </a:solidFill>
        </p:spPr>
      </p:sp>
      <p:sp>
        <p:nvSpPr>
          <p:cNvPr id="57" name="AutoShape 57"/>
          <p:cNvSpPr/>
          <p:nvPr/>
        </p:nvSpPr>
        <p:spPr>
          <a:xfrm>
            <a:off x="15320139" y="5457600"/>
            <a:ext cx="318027" cy="826891"/>
          </a:xfrm>
          <a:prstGeom prst="rect">
            <a:avLst/>
          </a:prstGeom>
          <a:solidFill>
            <a:srgbClr val="191919">
              <a:alpha val="4706"/>
            </a:srgbClr>
          </a:solidFill>
        </p:spPr>
      </p:sp>
      <p:sp>
        <p:nvSpPr>
          <p:cNvPr id="58" name="AutoShape 58"/>
          <p:cNvSpPr/>
          <p:nvPr/>
        </p:nvSpPr>
        <p:spPr>
          <a:xfrm>
            <a:off x="15728616" y="5457600"/>
            <a:ext cx="318027" cy="826891"/>
          </a:xfrm>
          <a:prstGeom prst="rect">
            <a:avLst/>
          </a:prstGeom>
          <a:solidFill>
            <a:srgbClr val="191919">
              <a:alpha val="4706"/>
            </a:srgbClr>
          </a:solidFill>
        </p:spPr>
      </p:sp>
      <p:sp>
        <p:nvSpPr>
          <p:cNvPr id="59" name="AutoShape 59"/>
          <p:cNvSpPr/>
          <p:nvPr/>
        </p:nvSpPr>
        <p:spPr>
          <a:xfrm>
            <a:off x="16137094" y="5457600"/>
            <a:ext cx="318027" cy="826891"/>
          </a:xfrm>
          <a:prstGeom prst="rect">
            <a:avLst/>
          </a:prstGeom>
          <a:solidFill>
            <a:srgbClr val="191919">
              <a:alpha val="4706"/>
            </a:srgbClr>
          </a:solidFill>
        </p:spPr>
      </p:sp>
      <p:sp>
        <p:nvSpPr>
          <p:cNvPr id="60" name="AutoShape 60"/>
          <p:cNvSpPr/>
          <p:nvPr/>
        </p:nvSpPr>
        <p:spPr>
          <a:xfrm>
            <a:off x="7824872" y="6399418"/>
            <a:ext cx="318027" cy="826891"/>
          </a:xfrm>
          <a:prstGeom prst="rect">
            <a:avLst/>
          </a:prstGeom>
          <a:solidFill>
            <a:srgbClr val="191919">
              <a:alpha val="4706"/>
            </a:srgbClr>
          </a:solidFill>
        </p:spPr>
      </p:sp>
      <p:sp>
        <p:nvSpPr>
          <p:cNvPr id="61" name="AutoShape 61"/>
          <p:cNvSpPr/>
          <p:nvPr/>
        </p:nvSpPr>
        <p:spPr>
          <a:xfrm>
            <a:off x="8233349" y="6399418"/>
            <a:ext cx="318027" cy="826891"/>
          </a:xfrm>
          <a:prstGeom prst="rect">
            <a:avLst/>
          </a:prstGeom>
          <a:solidFill>
            <a:srgbClr val="191919">
              <a:alpha val="4706"/>
            </a:srgbClr>
          </a:solidFill>
        </p:spPr>
      </p:sp>
      <p:sp>
        <p:nvSpPr>
          <p:cNvPr id="62" name="AutoShape 62"/>
          <p:cNvSpPr/>
          <p:nvPr/>
        </p:nvSpPr>
        <p:spPr>
          <a:xfrm>
            <a:off x="8641826" y="6399418"/>
            <a:ext cx="318027" cy="826891"/>
          </a:xfrm>
          <a:prstGeom prst="rect">
            <a:avLst/>
          </a:prstGeom>
          <a:solidFill>
            <a:srgbClr val="191919">
              <a:alpha val="4706"/>
            </a:srgbClr>
          </a:solidFill>
        </p:spPr>
      </p:sp>
      <p:sp>
        <p:nvSpPr>
          <p:cNvPr id="63" name="AutoShape 63"/>
          <p:cNvSpPr/>
          <p:nvPr/>
        </p:nvSpPr>
        <p:spPr>
          <a:xfrm>
            <a:off x="9050303" y="6399418"/>
            <a:ext cx="318027" cy="826891"/>
          </a:xfrm>
          <a:prstGeom prst="rect">
            <a:avLst/>
          </a:prstGeom>
          <a:solidFill>
            <a:srgbClr val="191919">
              <a:alpha val="4706"/>
            </a:srgbClr>
          </a:solidFill>
        </p:spPr>
      </p:sp>
      <p:sp>
        <p:nvSpPr>
          <p:cNvPr id="64" name="AutoShape 64"/>
          <p:cNvSpPr/>
          <p:nvPr/>
        </p:nvSpPr>
        <p:spPr>
          <a:xfrm>
            <a:off x="9458780" y="6399418"/>
            <a:ext cx="318027" cy="826891"/>
          </a:xfrm>
          <a:prstGeom prst="rect">
            <a:avLst/>
          </a:prstGeom>
          <a:solidFill>
            <a:srgbClr val="191919">
              <a:alpha val="4706"/>
            </a:srgbClr>
          </a:solidFill>
        </p:spPr>
      </p:sp>
      <p:sp>
        <p:nvSpPr>
          <p:cNvPr id="65" name="AutoShape 65"/>
          <p:cNvSpPr/>
          <p:nvPr/>
        </p:nvSpPr>
        <p:spPr>
          <a:xfrm>
            <a:off x="10074326" y="6399418"/>
            <a:ext cx="318027" cy="826891"/>
          </a:xfrm>
          <a:prstGeom prst="rect">
            <a:avLst/>
          </a:prstGeom>
          <a:solidFill>
            <a:srgbClr val="191919">
              <a:alpha val="4706"/>
            </a:srgbClr>
          </a:solidFill>
        </p:spPr>
      </p:sp>
      <p:sp>
        <p:nvSpPr>
          <p:cNvPr id="66" name="AutoShape 66"/>
          <p:cNvSpPr/>
          <p:nvPr/>
        </p:nvSpPr>
        <p:spPr>
          <a:xfrm>
            <a:off x="10482803" y="6399418"/>
            <a:ext cx="318027" cy="826891"/>
          </a:xfrm>
          <a:prstGeom prst="rect">
            <a:avLst/>
          </a:prstGeom>
          <a:solidFill>
            <a:srgbClr val="37C9EF"/>
          </a:solidFill>
        </p:spPr>
      </p:sp>
      <p:sp>
        <p:nvSpPr>
          <p:cNvPr id="67" name="AutoShape 67"/>
          <p:cNvSpPr/>
          <p:nvPr/>
        </p:nvSpPr>
        <p:spPr>
          <a:xfrm>
            <a:off x="10891280" y="6399418"/>
            <a:ext cx="318027" cy="826891"/>
          </a:xfrm>
          <a:prstGeom prst="rect">
            <a:avLst/>
          </a:prstGeom>
          <a:solidFill>
            <a:srgbClr val="37C9EF"/>
          </a:solidFill>
        </p:spPr>
      </p:sp>
      <p:sp>
        <p:nvSpPr>
          <p:cNvPr id="68" name="AutoShape 68"/>
          <p:cNvSpPr/>
          <p:nvPr/>
        </p:nvSpPr>
        <p:spPr>
          <a:xfrm>
            <a:off x="11299757" y="6399418"/>
            <a:ext cx="318027" cy="826891"/>
          </a:xfrm>
          <a:prstGeom prst="rect">
            <a:avLst/>
          </a:prstGeom>
          <a:solidFill>
            <a:srgbClr val="37C9EF"/>
          </a:solidFill>
        </p:spPr>
      </p:sp>
      <p:sp>
        <p:nvSpPr>
          <p:cNvPr id="69" name="AutoShape 69"/>
          <p:cNvSpPr/>
          <p:nvPr/>
        </p:nvSpPr>
        <p:spPr>
          <a:xfrm>
            <a:off x="11708234" y="6399418"/>
            <a:ext cx="318027" cy="826891"/>
          </a:xfrm>
          <a:prstGeom prst="rect">
            <a:avLst/>
          </a:prstGeom>
          <a:solidFill>
            <a:srgbClr val="37C9EF"/>
          </a:solidFill>
        </p:spPr>
      </p:sp>
      <p:sp>
        <p:nvSpPr>
          <p:cNvPr id="70" name="AutoShape 70"/>
          <p:cNvSpPr/>
          <p:nvPr/>
        </p:nvSpPr>
        <p:spPr>
          <a:xfrm>
            <a:off x="12257256" y="6399418"/>
            <a:ext cx="318027" cy="826891"/>
          </a:xfrm>
          <a:prstGeom prst="rect">
            <a:avLst/>
          </a:prstGeom>
          <a:solidFill>
            <a:srgbClr val="191919">
              <a:alpha val="4706"/>
            </a:srgbClr>
          </a:solidFill>
        </p:spPr>
      </p:sp>
      <p:sp>
        <p:nvSpPr>
          <p:cNvPr id="71" name="AutoShape 71"/>
          <p:cNvSpPr/>
          <p:nvPr/>
        </p:nvSpPr>
        <p:spPr>
          <a:xfrm>
            <a:off x="12665733" y="6399418"/>
            <a:ext cx="318027" cy="826891"/>
          </a:xfrm>
          <a:prstGeom prst="rect">
            <a:avLst/>
          </a:prstGeom>
          <a:solidFill>
            <a:srgbClr val="191919">
              <a:alpha val="4706"/>
            </a:srgbClr>
          </a:solidFill>
        </p:spPr>
      </p:sp>
      <p:sp>
        <p:nvSpPr>
          <p:cNvPr id="72" name="AutoShape 72"/>
          <p:cNvSpPr/>
          <p:nvPr/>
        </p:nvSpPr>
        <p:spPr>
          <a:xfrm>
            <a:off x="13074210" y="6399418"/>
            <a:ext cx="318027" cy="826891"/>
          </a:xfrm>
          <a:prstGeom prst="rect">
            <a:avLst/>
          </a:prstGeom>
          <a:solidFill>
            <a:srgbClr val="191919">
              <a:alpha val="4706"/>
            </a:srgbClr>
          </a:solidFill>
        </p:spPr>
      </p:sp>
      <p:sp>
        <p:nvSpPr>
          <p:cNvPr id="73" name="AutoShape 73"/>
          <p:cNvSpPr/>
          <p:nvPr/>
        </p:nvSpPr>
        <p:spPr>
          <a:xfrm>
            <a:off x="13482687" y="6399418"/>
            <a:ext cx="318027" cy="826891"/>
          </a:xfrm>
          <a:prstGeom prst="rect">
            <a:avLst/>
          </a:prstGeom>
          <a:solidFill>
            <a:srgbClr val="191919">
              <a:alpha val="4706"/>
            </a:srgbClr>
          </a:solidFill>
        </p:spPr>
      </p:sp>
      <p:sp>
        <p:nvSpPr>
          <p:cNvPr id="74" name="AutoShape 74"/>
          <p:cNvSpPr/>
          <p:nvPr/>
        </p:nvSpPr>
        <p:spPr>
          <a:xfrm>
            <a:off x="13891165" y="6399418"/>
            <a:ext cx="318027" cy="826891"/>
          </a:xfrm>
          <a:prstGeom prst="rect">
            <a:avLst/>
          </a:prstGeom>
          <a:solidFill>
            <a:srgbClr val="191919">
              <a:alpha val="4706"/>
            </a:srgbClr>
          </a:solidFill>
        </p:spPr>
      </p:sp>
      <p:sp>
        <p:nvSpPr>
          <p:cNvPr id="75" name="AutoShape 75"/>
          <p:cNvSpPr/>
          <p:nvPr/>
        </p:nvSpPr>
        <p:spPr>
          <a:xfrm>
            <a:off x="14503185" y="6399418"/>
            <a:ext cx="318027" cy="826891"/>
          </a:xfrm>
          <a:prstGeom prst="rect">
            <a:avLst/>
          </a:prstGeom>
          <a:solidFill>
            <a:srgbClr val="191919">
              <a:alpha val="4706"/>
            </a:srgbClr>
          </a:solidFill>
        </p:spPr>
      </p:sp>
      <p:sp>
        <p:nvSpPr>
          <p:cNvPr id="76" name="AutoShape 76"/>
          <p:cNvSpPr/>
          <p:nvPr/>
        </p:nvSpPr>
        <p:spPr>
          <a:xfrm>
            <a:off x="14911662" y="6399418"/>
            <a:ext cx="318027" cy="826891"/>
          </a:xfrm>
          <a:prstGeom prst="rect">
            <a:avLst/>
          </a:prstGeom>
          <a:solidFill>
            <a:srgbClr val="191919">
              <a:alpha val="4706"/>
            </a:srgbClr>
          </a:solidFill>
        </p:spPr>
      </p:sp>
      <p:sp>
        <p:nvSpPr>
          <p:cNvPr id="77" name="AutoShape 77"/>
          <p:cNvSpPr/>
          <p:nvPr/>
        </p:nvSpPr>
        <p:spPr>
          <a:xfrm>
            <a:off x="15320139" y="6399418"/>
            <a:ext cx="318027" cy="826891"/>
          </a:xfrm>
          <a:prstGeom prst="rect">
            <a:avLst/>
          </a:prstGeom>
          <a:solidFill>
            <a:srgbClr val="191919">
              <a:alpha val="4706"/>
            </a:srgbClr>
          </a:solidFill>
        </p:spPr>
      </p:sp>
      <p:sp>
        <p:nvSpPr>
          <p:cNvPr id="78" name="AutoShape 78"/>
          <p:cNvSpPr/>
          <p:nvPr/>
        </p:nvSpPr>
        <p:spPr>
          <a:xfrm>
            <a:off x="15728616" y="6399418"/>
            <a:ext cx="318027" cy="826891"/>
          </a:xfrm>
          <a:prstGeom prst="rect">
            <a:avLst/>
          </a:prstGeom>
          <a:solidFill>
            <a:srgbClr val="191919">
              <a:alpha val="4706"/>
            </a:srgbClr>
          </a:solidFill>
        </p:spPr>
      </p:sp>
      <p:sp>
        <p:nvSpPr>
          <p:cNvPr id="79" name="AutoShape 79"/>
          <p:cNvSpPr/>
          <p:nvPr/>
        </p:nvSpPr>
        <p:spPr>
          <a:xfrm>
            <a:off x="16137094" y="6399418"/>
            <a:ext cx="318027" cy="826891"/>
          </a:xfrm>
          <a:prstGeom prst="rect">
            <a:avLst/>
          </a:prstGeom>
          <a:solidFill>
            <a:srgbClr val="191919">
              <a:alpha val="4706"/>
            </a:srgbClr>
          </a:solidFill>
        </p:spPr>
      </p:sp>
      <p:sp>
        <p:nvSpPr>
          <p:cNvPr id="80" name="AutoShape 80"/>
          <p:cNvSpPr/>
          <p:nvPr/>
        </p:nvSpPr>
        <p:spPr>
          <a:xfrm>
            <a:off x="7824872" y="7341236"/>
            <a:ext cx="318027" cy="826891"/>
          </a:xfrm>
          <a:prstGeom prst="rect">
            <a:avLst/>
          </a:prstGeom>
          <a:solidFill>
            <a:srgbClr val="191919">
              <a:alpha val="4706"/>
            </a:srgbClr>
          </a:solidFill>
        </p:spPr>
      </p:sp>
      <p:sp>
        <p:nvSpPr>
          <p:cNvPr id="81" name="AutoShape 81"/>
          <p:cNvSpPr/>
          <p:nvPr/>
        </p:nvSpPr>
        <p:spPr>
          <a:xfrm>
            <a:off x="8233349" y="7341236"/>
            <a:ext cx="318027" cy="826891"/>
          </a:xfrm>
          <a:prstGeom prst="rect">
            <a:avLst/>
          </a:prstGeom>
          <a:solidFill>
            <a:srgbClr val="191919">
              <a:alpha val="4706"/>
            </a:srgbClr>
          </a:solidFill>
        </p:spPr>
      </p:sp>
      <p:sp>
        <p:nvSpPr>
          <p:cNvPr id="82" name="AutoShape 82"/>
          <p:cNvSpPr/>
          <p:nvPr/>
        </p:nvSpPr>
        <p:spPr>
          <a:xfrm>
            <a:off x="8641826" y="7341236"/>
            <a:ext cx="318027" cy="826891"/>
          </a:xfrm>
          <a:prstGeom prst="rect">
            <a:avLst/>
          </a:prstGeom>
          <a:solidFill>
            <a:srgbClr val="191919">
              <a:alpha val="4706"/>
            </a:srgbClr>
          </a:solidFill>
        </p:spPr>
      </p:sp>
      <p:sp>
        <p:nvSpPr>
          <p:cNvPr id="83" name="AutoShape 83"/>
          <p:cNvSpPr/>
          <p:nvPr/>
        </p:nvSpPr>
        <p:spPr>
          <a:xfrm>
            <a:off x="9050303" y="7341236"/>
            <a:ext cx="318027" cy="826891"/>
          </a:xfrm>
          <a:prstGeom prst="rect">
            <a:avLst/>
          </a:prstGeom>
          <a:solidFill>
            <a:srgbClr val="191919">
              <a:alpha val="4706"/>
            </a:srgbClr>
          </a:solidFill>
        </p:spPr>
      </p:sp>
      <p:sp>
        <p:nvSpPr>
          <p:cNvPr id="84" name="AutoShape 84"/>
          <p:cNvSpPr/>
          <p:nvPr/>
        </p:nvSpPr>
        <p:spPr>
          <a:xfrm>
            <a:off x="9458780" y="7341236"/>
            <a:ext cx="318027" cy="826891"/>
          </a:xfrm>
          <a:prstGeom prst="rect">
            <a:avLst/>
          </a:prstGeom>
          <a:solidFill>
            <a:srgbClr val="191919">
              <a:alpha val="4706"/>
            </a:srgbClr>
          </a:solidFill>
        </p:spPr>
      </p:sp>
      <p:sp>
        <p:nvSpPr>
          <p:cNvPr id="85" name="AutoShape 85"/>
          <p:cNvSpPr/>
          <p:nvPr/>
        </p:nvSpPr>
        <p:spPr>
          <a:xfrm>
            <a:off x="10074326" y="7341236"/>
            <a:ext cx="318027" cy="826891"/>
          </a:xfrm>
          <a:prstGeom prst="rect">
            <a:avLst/>
          </a:prstGeom>
          <a:solidFill>
            <a:srgbClr val="191919">
              <a:alpha val="4706"/>
            </a:srgbClr>
          </a:solidFill>
        </p:spPr>
      </p:sp>
      <p:sp>
        <p:nvSpPr>
          <p:cNvPr id="86" name="AutoShape 86"/>
          <p:cNvSpPr/>
          <p:nvPr/>
        </p:nvSpPr>
        <p:spPr>
          <a:xfrm>
            <a:off x="10800830" y="7341236"/>
            <a:ext cx="318027" cy="826891"/>
          </a:xfrm>
          <a:prstGeom prst="rect">
            <a:avLst/>
          </a:prstGeom>
          <a:solidFill>
            <a:srgbClr val="191919">
              <a:alpha val="4706"/>
            </a:srgbClr>
          </a:solidFill>
        </p:spPr>
      </p:sp>
      <p:sp>
        <p:nvSpPr>
          <p:cNvPr id="87" name="AutoShape 87"/>
          <p:cNvSpPr/>
          <p:nvPr/>
        </p:nvSpPr>
        <p:spPr>
          <a:xfrm>
            <a:off x="10891280" y="7341236"/>
            <a:ext cx="318027" cy="826891"/>
          </a:xfrm>
          <a:prstGeom prst="rect">
            <a:avLst/>
          </a:prstGeom>
          <a:solidFill>
            <a:srgbClr val="191919">
              <a:alpha val="4706"/>
            </a:srgbClr>
          </a:solidFill>
        </p:spPr>
      </p:sp>
      <p:sp>
        <p:nvSpPr>
          <p:cNvPr id="88" name="AutoShape 88"/>
          <p:cNvSpPr/>
          <p:nvPr/>
        </p:nvSpPr>
        <p:spPr>
          <a:xfrm>
            <a:off x="11299757" y="7341236"/>
            <a:ext cx="318027" cy="826891"/>
          </a:xfrm>
          <a:prstGeom prst="rect">
            <a:avLst/>
          </a:prstGeom>
          <a:solidFill>
            <a:srgbClr val="2C92D5"/>
          </a:solidFill>
        </p:spPr>
      </p:sp>
      <p:sp>
        <p:nvSpPr>
          <p:cNvPr id="89" name="AutoShape 89"/>
          <p:cNvSpPr/>
          <p:nvPr/>
        </p:nvSpPr>
        <p:spPr>
          <a:xfrm>
            <a:off x="11708234" y="7341236"/>
            <a:ext cx="318027" cy="826891"/>
          </a:xfrm>
          <a:prstGeom prst="rect">
            <a:avLst/>
          </a:prstGeom>
          <a:solidFill>
            <a:srgbClr val="2C92D5"/>
          </a:solidFill>
        </p:spPr>
      </p:sp>
      <p:sp>
        <p:nvSpPr>
          <p:cNvPr id="90" name="AutoShape 90"/>
          <p:cNvSpPr/>
          <p:nvPr/>
        </p:nvSpPr>
        <p:spPr>
          <a:xfrm>
            <a:off x="12257256" y="7341236"/>
            <a:ext cx="318027" cy="826891"/>
          </a:xfrm>
          <a:prstGeom prst="rect">
            <a:avLst/>
          </a:prstGeom>
          <a:solidFill>
            <a:srgbClr val="2C92D5"/>
          </a:solidFill>
        </p:spPr>
      </p:sp>
      <p:sp>
        <p:nvSpPr>
          <p:cNvPr id="91" name="AutoShape 91"/>
          <p:cNvSpPr/>
          <p:nvPr/>
        </p:nvSpPr>
        <p:spPr>
          <a:xfrm>
            <a:off x="12665733" y="7341236"/>
            <a:ext cx="318027" cy="826891"/>
          </a:xfrm>
          <a:prstGeom prst="rect">
            <a:avLst/>
          </a:prstGeom>
          <a:solidFill>
            <a:srgbClr val="2C92D5"/>
          </a:solidFill>
        </p:spPr>
      </p:sp>
      <p:sp>
        <p:nvSpPr>
          <p:cNvPr id="92" name="AutoShape 92"/>
          <p:cNvSpPr/>
          <p:nvPr/>
        </p:nvSpPr>
        <p:spPr>
          <a:xfrm>
            <a:off x="13074210" y="7341236"/>
            <a:ext cx="318027" cy="826891"/>
          </a:xfrm>
          <a:prstGeom prst="rect">
            <a:avLst/>
          </a:prstGeom>
          <a:solidFill>
            <a:srgbClr val="2C92D5"/>
          </a:solidFill>
        </p:spPr>
      </p:sp>
      <p:sp>
        <p:nvSpPr>
          <p:cNvPr id="93" name="AutoShape 93"/>
          <p:cNvSpPr/>
          <p:nvPr/>
        </p:nvSpPr>
        <p:spPr>
          <a:xfrm>
            <a:off x="13482687" y="7341236"/>
            <a:ext cx="318027" cy="826891"/>
          </a:xfrm>
          <a:prstGeom prst="rect">
            <a:avLst/>
          </a:prstGeom>
          <a:solidFill>
            <a:srgbClr val="191919">
              <a:alpha val="4706"/>
            </a:srgbClr>
          </a:solidFill>
        </p:spPr>
      </p:sp>
      <p:sp>
        <p:nvSpPr>
          <p:cNvPr id="94" name="AutoShape 94"/>
          <p:cNvSpPr/>
          <p:nvPr/>
        </p:nvSpPr>
        <p:spPr>
          <a:xfrm>
            <a:off x="13891165" y="7341236"/>
            <a:ext cx="318027" cy="826891"/>
          </a:xfrm>
          <a:prstGeom prst="rect">
            <a:avLst/>
          </a:prstGeom>
          <a:solidFill>
            <a:srgbClr val="191919">
              <a:alpha val="4706"/>
            </a:srgbClr>
          </a:solidFill>
        </p:spPr>
      </p:sp>
      <p:sp>
        <p:nvSpPr>
          <p:cNvPr id="95" name="AutoShape 95"/>
          <p:cNvSpPr/>
          <p:nvPr/>
        </p:nvSpPr>
        <p:spPr>
          <a:xfrm>
            <a:off x="14503185" y="7341236"/>
            <a:ext cx="318027" cy="826891"/>
          </a:xfrm>
          <a:prstGeom prst="rect">
            <a:avLst/>
          </a:prstGeom>
          <a:solidFill>
            <a:srgbClr val="191919">
              <a:alpha val="4706"/>
            </a:srgbClr>
          </a:solidFill>
        </p:spPr>
      </p:sp>
      <p:sp>
        <p:nvSpPr>
          <p:cNvPr id="96" name="AutoShape 96"/>
          <p:cNvSpPr/>
          <p:nvPr/>
        </p:nvSpPr>
        <p:spPr>
          <a:xfrm>
            <a:off x="14911662" y="7341236"/>
            <a:ext cx="318027" cy="826891"/>
          </a:xfrm>
          <a:prstGeom prst="rect">
            <a:avLst/>
          </a:prstGeom>
          <a:solidFill>
            <a:srgbClr val="191919">
              <a:alpha val="4706"/>
            </a:srgbClr>
          </a:solidFill>
        </p:spPr>
      </p:sp>
      <p:sp>
        <p:nvSpPr>
          <p:cNvPr id="97" name="AutoShape 97"/>
          <p:cNvSpPr/>
          <p:nvPr/>
        </p:nvSpPr>
        <p:spPr>
          <a:xfrm>
            <a:off x="15320139" y="7341236"/>
            <a:ext cx="318027" cy="826891"/>
          </a:xfrm>
          <a:prstGeom prst="rect">
            <a:avLst/>
          </a:prstGeom>
          <a:solidFill>
            <a:srgbClr val="191919">
              <a:alpha val="4706"/>
            </a:srgbClr>
          </a:solidFill>
        </p:spPr>
      </p:sp>
      <p:sp>
        <p:nvSpPr>
          <p:cNvPr id="98" name="AutoShape 98"/>
          <p:cNvSpPr/>
          <p:nvPr/>
        </p:nvSpPr>
        <p:spPr>
          <a:xfrm>
            <a:off x="15728616" y="7341236"/>
            <a:ext cx="318027" cy="826891"/>
          </a:xfrm>
          <a:prstGeom prst="rect">
            <a:avLst/>
          </a:prstGeom>
          <a:solidFill>
            <a:srgbClr val="191919">
              <a:alpha val="4706"/>
            </a:srgbClr>
          </a:solidFill>
        </p:spPr>
      </p:sp>
      <p:sp>
        <p:nvSpPr>
          <p:cNvPr id="99" name="AutoShape 99"/>
          <p:cNvSpPr/>
          <p:nvPr/>
        </p:nvSpPr>
        <p:spPr>
          <a:xfrm>
            <a:off x="16137094" y="7341236"/>
            <a:ext cx="318027" cy="826891"/>
          </a:xfrm>
          <a:prstGeom prst="rect">
            <a:avLst/>
          </a:prstGeom>
          <a:solidFill>
            <a:srgbClr val="191919">
              <a:alpha val="4706"/>
            </a:srgbClr>
          </a:solidFill>
        </p:spPr>
      </p:sp>
      <p:sp>
        <p:nvSpPr>
          <p:cNvPr id="100" name="AutoShape 100"/>
          <p:cNvSpPr/>
          <p:nvPr/>
        </p:nvSpPr>
        <p:spPr>
          <a:xfrm>
            <a:off x="7824872" y="8265619"/>
            <a:ext cx="318027" cy="826891"/>
          </a:xfrm>
          <a:prstGeom prst="rect">
            <a:avLst/>
          </a:prstGeom>
          <a:solidFill>
            <a:srgbClr val="191919">
              <a:alpha val="4706"/>
            </a:srgbClr>
          </a:solidFill>
        </p:spPr>
      </p:sp>
      <p:sp>
        <p:nvSpPr>
          <p:cNvPr id="101" name="AutoShape 101"/>
          <p:cNvSpPr/>
          <p:nvPr/>
        </p:nvSpPr>
        <p:spPr>
          <a:xfrm>
            <a:off x="8233349" y="8265619"/>
            <a:ext cx="318027" cy="826891"/>
          </a:xfrm>
          <a:prstGeom prst="rect">
            <a:avLst/>
          </a:prstGeom>
          <a:solidFill>
            <a:srgbClr val="191919">
              <a:alpha val="4706"/>
            </a:srgbClr>
          </a:solidFill>
        </p:spPr>
      </p:sp>
      <p:sp>
        <p:nvSpPr>
          <p:cNvPr id="102" name="AutoShape 102"/>
          <p:cNvSpPr/>
          <p:nvPr/>
        </p:nvSpPr>
        <p:spPr>
          <a:xfrm>
            <a:off x="8641826" y="8265619"/>
            <a:ext cx="318027" cy="826891"/>
          </a:xfrm>
          <a:prstGeom prst="rect">
            <a:avLst/>
          </a:prstGeom>
          <a:solidFill>
            <a:srgbClr val="191919">
              <a:alpha val="4706"/>
            </a:srgbClr>
          </a:solidFill>
        </p:spPr>
      </p:sp>
      <p:sp>
        <p:nvSpPr>
          <p:cNvPr id="103" name="AutoShape 103"/>
          <p:cNvSpPr/>
          <p:nvPr/>
        </p:nvSpPr>
        <p:spPr>
          <a:xfrm>
            <a:off x="9050303" y="8265619"/>
            <a:ext cx="318027" cy="826891"/>
          </a:xfrm>
          <a:prstGeom prst="rect">
            <a:avLst/>
          </a:prstGeom>
          <a:solidFill>
            <a:srgbClr val="191919">
              <a:alpha val="4706"/>
            </a:srgbClr>
          </a:solidFill>
        </p:spPr>
      </p:sp>
      <p:sp>
        <p:nvSpPr>
          <p:cNvPr id="104" name="AutoShape 104"/>
          <p:cNvSpPr/>
          <p:nvPr/>
        </p:nvSpPr>
        <p:spPr>
          <a:xfrm>
            <a:off x="9458780" y="8265619"/>
            <a:ext cx="318027" cy="826891"/>
          </a:xfrm>
          <a:prstGeom prst="rect">
            <a:avLst/>
          </a:prstGeom>
          <a:solidFill>
            <a:srgbClr val="191919">
              <a:alpha val="4706"/>
            </a:srgbClr>
          </a:solidFill>
        </p:spPr>
      </p:sp>
      <p:sp>
        <p:nvSpPr>
          <p:cNvPr id="105" name="AutoShape 105"/>
          <p:cNvSpPr/>
          <p:nvPr/>
        </p:nvSpPr>
        <p:spPr>
          <a:xfrm>
            <a:off x="10074326" y="8265619"/>
            <a:ext cx="318027" cy="826891"/>
          </a:xfrm>
          <a:prstGeom prst="rect">
            <a:avLst/>
          </a:prstGeom>
          <a:solidFill>
            <a:srgbClr val="191919">
              <a:alpha val="4706"/>
            </a:srgbClr>
          </a:solidFill>
        </p:spPr>
      </p:sp>
      <p:sp>
        <p:nvSpPr>
          <p:cNvPr id="106" name="AutoShape 106"/>
          <p:cNvSpPr/>
          <p:nvPr/>
        </p:nvSpPr>
        <p:spPr>
          <a:xfrm>
            <a:off x="10482803" y="8265619"/>
            <a:ext cx="318027" cy="826891"/>
          </a:xfrm>
          <a:prstGeom prst="rect">
            <a:avLst/>
          </a:prstGeom>
          <a:solidFill>
            <a:srgbClr val="191919">
              <a:alpha val="4706"/>
            </a:srgbClr>
          </a:solidFill>
        </p:spPr>
      </p:sp>
      <p:sp>
        <p:nvSpPr>
          <p:cNvPr id="107" name="AutoShape 107"/>
          <p:cNvSpPr/>
          <p:nvPr/>
        </p:nvSpPr>
        <p:spPr>
          <a:xfrm>
            <a:off x="12257256" y="8265619"/>
            <a:ext cx="318027" cy="826891"/>
          </a:xfrm>
          <a:prstGeom prst="rect">
            <a:avLst/>
          </a:prstGeom>
          <a:solidFill>
            <a:srgbClr val="13538A"/>
          </a:solidFill>
        </p:spPr>
      </p:sp>
      <p:sp>
        <p:nvSpPr>
          <p:cNvPr id="108" name="AutoShape 108"/>
          <p:cNvSpPr/>
          <p:nvPr/>
        </p:nvSpPr>
        <p:spPr>
          <a:xfrm>
            <a:off x="12665733" y="8265619"/>
            <a:ext cx="318027" cy="826891"/>
          </a:xfrm>
          <a:prstGeom prst="rect">
            <a:avLst/>
          </a:prstGeom>
          <a:solidFill>
            <a:srgbClr val="13538A"/>
          </a:solidFill>
        </p:spPr>
      </p:sp>
      <p:sp>
        <p:nvSpPr>
          <p:cNvPr id="109" name="AutoShape 109"/>
          <p:cNvSpPr/>
          <p:nvPr/>
        </p:nvSpPr>
        <p:spPr>
          <a:xfrm>
            <a:off x="13074210" y="8265619"/>
            <a:ext cx="318027" cy="826891"/>
          </a:xfrm>
          <a:prstGeom prst="rect">
            <a:avLst/>
          </a:prstGeom>
          <a:solidFill>
            <a:srgbClr val="13538A"/>
          </a:solidFill>
        </p:spPr>
      </p:sp>
      <p:sp>
        <p:nvSpPr>
          <p:cNvPr id="110" name="AutoShape 110"/>
          <p:cNvSpPr/>
          <p:nvPr/>
        </p:nvSpPr>
        <p:spPr>
          <a:xfrm>
            <a:off x="13482687" y="8265619"/>
            <a:ext cx="318027" cy="826891"/>
          </a:xfrm>
          <a:prstGeom prst="rect">
            <a:avLst/>
          </a:prstGeom>
          <a:solidFill>
            <a:srgbClr val="13538A"/>
          </a:solidFill>
        </p:spPr>
      </p:sp>
      <p:sp>
        <p:nvSpPr>
          <p:cNvPr id="111" name="AutoShape 111"/>
          <p:cNvSpPr/>
          <p:nvPr/>
        </p:nvSpPr>
        <p:spPr>
          <a:xfrm>
            <a:off x="13891165" y="8265619"/>
            <a:ext cx="318027" cy="826891"/>
          </a:xfrm>
          <a:prstGeom prst="rect">
            <a:avLst/>
          </a:prstGeom>
          <a:solidFill>
            <a:srgbClr val="13538A"/>
          </a:solidFill>
        </p:spPr>
      </p:sp>
      <p:sp>
        <p:nvSpPr>
          <p:cNvPr id="112" name="AutoShape 112"/>
          <p:cNvSpPr/>
          <p:nvPr/>
        </p:nvSpPr>
        <p:spPr>
          <a:xfrm>
            <a:off x="14503185" y="8265619"/>
            <a:ext cx="318027" cy="826891"/>
          </a:xfrm>
          <a:prstGeom prst="rect">
            <a:avLst/>
          </a:prstGeom>
          <a:solidFill>
            <a:srgbClr val="13538A"/>
          </a:solidFill>
        </p:spPr>
      </p:sp>
      <p:sp>
        <p:nvSpPr>
          <p:cNvPr id="113" name="AutoShape 113"/>
          <p:cNvSpPr/>
          <p:nvPr/>
        </p:nvSpPr>
        <p:spPr>
          <a:xfrm>
            <a:off x="14911662" y="8265619"/>
            <a:ext cx="318027" cy="826891"/>
          </a:xfrm>
          <a:prstGeom prst="rect">
            <a:avLst/>
          </a:prstGeom>
          <a:solidFill>
            <a:srgbClr val="13538A"/>
          </a:solidFill>
        </p:spPr>
      </p:sp>
      <p:sp>
        <p:nvSpPr>
          <p:cNvPr id="114" name="AutoShape 114"/>
          <p:cNvSpPr/>
          <p:nvPr/>
        </p:nvSpPr>
        <p:spPr>
          <a:xfrm>
            <a:off x="15320139" y="8265619"/>
            <a:ext cx="318027" cy="826891"/>
          </a:xfrm>
          <a:prstGeom prst="rect">
            <a:avLst/>
          </a:prstGeom>
          <a:solidFill>
            <a:srgbClr val="13538A"/>
          </a:solidFill>
        </p:spPr>
      </p:sp>
      <p:sp>
        <p:nvSpPr>
          <p:cNvPr id="115" name="AutoShape 115"/>
          <p:cNvSpPr/>
          <p:nvPr/>
        </p:nvSpPr>
        <p:spPr>
          <a:xfrm>
            <a:off x="15728616" y="8265619"/>
            <a:ext cx="318027" cy="826891"/>
          </a:xfrm>
          <a:prstGeom prst="rect">
            <a:avLst/>
          </a:prstGeom>
          <a:solidFill>
            <a:srgbClr val="191919">
              <a:alpha val="4706"/>
            </a:srgbClr>
          </a:solidFill>
        </p:spPr>
      </p:sp>
      <p:sp>
        <p:nvSpPr>
          <p:cNvPr id="116" name="AutoShape 116"/>
          <p:cNvSpPr/>
          <p:nvPr/>
        </p:nvSpPr>
        <p:spPr>
          <a:xfrm>
            <a:off x="16137094" y="8265619"/>
            <a:ext cx="318027" cy="826891"/>
          </a:xfrm>
          <a:prstGeom prst="rect">
            <a:avLst/>
          </a:prstGeom>
          <a:solidFill>
            <a:srgbClr val="191919">
              <a:alpha val="4706"/>
            </a:srgbClr>
          </a:solid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844028" y="3488149"/>
            <a:ext cx="7883433" cy="2977328"/>
          </a:xfrm>
          <a:prstGeom prst="rect">
            <a:avLst/>
          </a:prstGeom>
        </p:spPr>
        <p:txBody>
          <a:bodyPr lIns="0" tIns="0" rIns="0" bIns="0" rtlCol="0" anchor="t">
            <a:spAutoFit/>
          </a:bodyPr>
          <a:lstStyle/>
          <a:p>
            <a:pPr algn="ctr">
              <a:lnSpc>
                <a:spcPts val="24290"/>
              </a:lnSpc>
            </a:pPr>
            <a:r>
              <a:rPr lang="en-US" sz="17350">
                <a:solidFill>
                  <a:srgbClr val="000000"/>
                </a:solidFill>
                <a:latin typeface="Aileron Heavy"/>
              </a:rPr>
              <a:t>Thanks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831085" flipH="1">
            <a:off x="-3264684" y="1857380"/>
            <a:ext cx="6982687" cy="4840272"/>
          </a:xfrm>
          <a:prstGeom prst="rect">
            <a:avLst/>
          </a:prstGeom>
        </p:spPr>
      </p:pic>
      <p:grpSp>
        <p:nvGrpSpPr>
          <p:cNvPr id="3" name="Group 3"/>
          <p:cNvGrpSpPr/>
          <p:nvPr/>
        </p:nvGrpSpPr>
        <p:grpSpPr>
          <a:xfrm>
            <a:off x="3061857" y="6474879"/>
            <a:ext cx="6002572" cy="2185754"/>
            <a:chOff x="0" y="0"/>
            <a:chExt cx="8003429" cy="2914339"/>
          </a:xfrm>
        </p:grpSpPr>
        <p:sp>
          <p:nvSpPr>
            <p:cNvPr id="4" name="TextBox 4"/>
            <p:cNvSpPr txBox="1"/>
            <p:nvPr/>
          </p:nvSpPr>
          <p:spPr>
            <a:xfrm>
              <a:off x="0" y="85725"/>
              <a:ext cx="8003429" cy="1729187"/>
            </a:xfrm>
            <a:prstGeom prst="rect">
              <a:avLst/>
            </a:prstGeom>
          </p:spPr>
          <p:txBody>
            <a:bodyPr lIns="0" tIns="0" rIns="0" bIns="0" rtlCol="0" anchor="t">
              <a:spAutoFit/>
            </a:bodyPr>
            <a:lstStyle/>
            <a:p>
              <a:pPr>
                <a:lnSpc>
                  <a:spcPts val="9850"/>
                </a:lnSpc>
              </a:pPr>
              <a:r>
                <a:rPr lang="en-US" sz="8955">
                  <a:solidFill>
                    <a:srgbClr val="202020"/>
                  </a:solidFill>
                  <a:latin typeface="Nunito Sans Bold"/>
                </a:rPr>
                <a:t>Members</a:t>
              </a:r>
            </a:p>
          </p:txBody>
        </p:sp>
        <p:sp>
          <p:nvSpPr>
            <p:cNvPr id="5" name="TextBox 5"/>
            <p:cNvSpPr txBox="1"/>
            <p:nvPr/>
          </p:nvSpPr>
          <p:spPr>
            <a:xfrm>
              <a:off x="0" y="2374717"/>
              <a:ext cx="6541875" cy="539622"/>
            </a:xfrm>
            <a:prstGeom prst="rect">
              <a:avLst/>
            </a:prstGeom>
          </p:spPr>
          <p:txBody>
            <a:bodyPr lIns="0" tIns="0" rIns="0" bIns="0" rtlCol="0" anchor="t">
              <a:spAutoFit/>
            </a:bodyPr>
            <a:lstStyle/>
            <a:p>
              <a:pPr>
                <a:lnSpc>
                  <a:spcPts val="3420"/>
                </a:lnSpc>
                <a:spcBef>
                  <a:spcPct val="0"/>
                </a:spcBef>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4225416" y="6263891"/>
            <a:ext cx="6515849" cy="4516668"/>
          </a:xfrm>
          <a:prstGeom prst="rect">
            <a:avLst/>
          </a:prstGeom>
        </p:spPr>
      </p:pic>
      <p:grpSp>
        <p:nvGrpSpPr>
          <p:cNvPr id="7" name="Group 7"/>
          <p:cNvGrpSpPr/>
          <p:nvPr/>
        </p:nvGrpSpPr>
        <p:grpSpPr>
          <a:xfrm>
            <a:off x="8565832" y="4451604"/>
            <a:ext cx="6293380" cy="831460"/>
            <a:chOff x="0" y="0"/>
            <a:chExt cx="8391173" cy="1108613"/>
          </a:xfrm>
        </p:grpSpPr>
        <p:sp>
          <p:nvSpPr>
            <p:cNvPr id="8" name="TextBox 8"/>
            <p:cNvSpPr txBox="1"/>
            <p:nvPr/>
          </p:nvSpPr>
          <p:spPr>
            <a:xfrm>
              <a:off x="1023560" y="0"/>
              <a:ext cx="7367613" cy="1108613"/>
            </a:xfrm>
            <a:prstGeom prst="rect">
              <a:avLst/>
            </a:prstGeom>
          </p:spPr>
          <p:txBody>
            <a:bodyPr lIns="0" tIns="0" rIns="0" bIns="0" rtlCol="0" anchor="t">
              <a:spAutoFit/>
            </a:bodyPr>
            <a:lstStyle/>
            <a:p>
              <a:pPr>
                <a:lnSpc>
                  <a:spcPts val="3355"/>
                </a:lnSpc>
              </a:pPr>
              <a:r>
                <a:rPr lang="en-US" sz="2795">
                  <a:solidFill>
                    <a:srgbClr val="202020"/>
                  </a:solidFill>
                  <a:latin typeface="Nunito Sans Bold"/>
                </a:rPr>
                <a:t>Jayant Jonathan Stanley</a:t>
              </a:r>
            </a:p>
            <a:p>
              <a:pPr>
                <a:lnSpc>
                  <a:spcPts val="3355"/>
                </a:lnSpc>
              </a:pPr>
              <a:r>
                <a:rPr lang="en-US" sz="2795">
                  <a:solidFill>
                    <a:srgbClr val="202020"/>
                  </a:solidFill>
                  <a:latin typeface="Nunito Sans Bold"/>
                </a:rPr>
                <a:t>Roll No. 1801010056</a:t>
              </a:r>
            </a:p>
          </p:txBody>
        </p:sp>
        <p:grpSp>
          <p:nvGrpSpPr>
            <p:cNvPr id="9" name="Group 9"/>
            <p:cNvGrpSpPr/>
            <p:nvPr/>
          </p:nvGrpSpPr>
          <p:grpSpPr>
            <a:xfrm>
              <a:off x="0" y="277153"/>
              <a:ext cx="507020" cy="50702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3384"/>
              </a:solidFill>
            </p:spPr>
          </p:sp>
        </p:grpSp>
      </p:grpSp>
      <p:grpSp>
        <p:nvGrpSpPr>
          <p:cNvPr id="11" name="Group 11"/>
          <p:cNvGrpSpPr/>
          <p:nvPr/>
        </p:nvGrpSpPr>
        <p:grpSpPr>
          <a:xfrm>
            <a:off x="8565832" y="6059149"/>
            <a:ext cx="6293380" cy="831460"/>
            <a:chOff x="0" y="0"/>
            <a:chExt cx="8391173" cy="1108613"/>
          </a:xfrm>
        </p:grpSpPr>
        <p:sp>
          <p:nvSpPr>
            <p:cNvPr id="12" name="TextBox 12"/>
            <p:cNvSpPr txBox="1"/>
            <p:nvPr/>
          </p:nvSpPr>
          <p:spPr>
            <a:xfrm>
              <a:off x="1023560" y="0"/>
              <a:ext cx="7367613" cy="1108613"/>
            </a:xfrm>
            <a:prstGeom prst="rect">
              <a:avLst/>
            </a:prstGeom>
          </p:spPr>
          <p:txBody>
            <a:bodyPr lIns="0" tIns="0" rIns="0" bIns="0" rtlCol="0" anchor="t">
              <a:spAutoFit/>
            </a:bodyPr>
            <a:lstStyle/>
            <a:p>
              <a:pPr>
                <a:lnSpc>
                  <a:spcPts val="3355"/>
                </a:lnSpc>
              </a:pPr>
              <a:r>
                <a:rPr lang="en-US" sz="2795">
                  <a:solidFill>
                    <a:srgbClr val="202020"/>
                  </a:solidFill>
                  <a:latin typeface="Nunito Sans Bold"/>
                </a:rPr>
                <a:t>Divyansh Tiwari</a:t>
              </a:r>
            </a:p>
            <a:p>
              <a:pPr>
                <a:lnSpc>
                  <a:spcPts val="3355"/>
                </a:lnSpc>
              </a:pPr>
              <a:r>
                <a:rPr lang="en-US" sz="2795">
                  <a:solidFill>
                    <a:srgbClr val="202020"/>
                  </a:solidFill>
                  <a:latin typeface="Nunito Sans Bold"/>
                </a:rPr>
                <a:t>Roll No. 1801010042</a:t>
              </a:r>
            </a:p>
          </p:txBody>
        </p:sp>
        <p:grpSp>
          <p:nvGrpSpPr>
            <p:cNvPr id="13" name="Group 13"/>
            <p:cNvGrpSpPr/>
            <p:nvPr/>
          </p:nvGrpSpPr>
          <p:grpSpPr>
            <a:xfrm>
              <a:off x="0" y="300797"/>
              <a:ext cx="507020" cy="50702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071CF"/>
              </a:solidFill>
            </p:spPr>
          </p:sp>
        </p:grpSp>
      </p:grpSp>
      <p:grpSp>
        <p:nvGrpSpPr>
          <p:cNvPr id="15" name="Group 15"/>
          <p:cNvGrpSpPr/>
          <p:nvPr/>
        </p:nvGrpSpPr>
        <p:grpSpPr>
          <a:xfrm>
            <a:off x="8565832" y="7760108"/>
            <a:ext cx="6293380" cy="831460"/>
            <a:chOff x="0" y="0"/>
            <a:chExt cx="8391173" cy="1108613"/>
          </a:xfrm>
        </p:grpSpPr>
        <p:sp>
          <p:nvSpPr>
            <p:cNvPr id="16" name="TextBox 16"/>
            <p:cNvSpPr txBox="1"/>
            <p:nvPr/>
          </p:nvSpPr>
          <p:spPr>
            <a:xfrm>
              <a:off x="1023560" y="0"/>
              <a:ext cx="7367613" cy="1108613"/>
            </a:xfrm>
            <a:prstGeom prst="rect">
              <a:avLst/>
            </a:prstGeom>
          </p:spPr>
          <p:txBody>
            <a:bodyPr lIns="0" tIns="0" rIns="0" bIns="0" rtlCol="0" anchor="t">
              <a:spAutoFit/>
            </a:bodyPr>
            <a:lstStyle/>
            <a:p>
              <a:pPr>
                <a:lnSpc>
                  <a:spcPts val="3355"/>
                </a:lnSpc>
              </a:pPr>
              <a:r>
                <a:rPr lang="en-US" sz="2795">
                  <a:solidFill>
                    <a:srgbClr val="202020"/>
                  </a:solidFill>
                  <a:latin typeface="Nunito Sans Bold"/>
                </a:rPr>
                <a:t>Ishita Jaiswal</a:t>
              </a:r>
            </a:p>
            <a:p>
              <a:pPr>
                <a:lnSpc>
                  <a:spcPts val="3355"/>
                </a:lnSpc>
              </a:pPr>
              <a:r>
                <a:rPr lang="en-US" sz="2795">
                  <a:solidFill>
                    <a:srgbClr val="202020"/>
                  </a:solidFill>
                  <a:latin typeface="Nunito Sans Bold"/>
                </a:rPr>
                <a:t>Roll No. 1801010052</a:t>
              </a:r>
            </a:p>
          </p:txBody>
        </p:sp>
        <p:grpSp>
          <p:nvGrpSpPr>
            <p:cNvPr id="17" name="Group 17"/>
            <p:cNvGrpSpPr/>
            <p:nvPr/>
          </p:nvGrpSpPr>
          <p:grpSpPr>
            <a:xfrm>
              <a:off x="0" y="324441"/>
              <a:ext cx="507020" cy="50702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734"/>
              </a:solidFill>
            </p:spPr>
          </p:sp>
        </p:grpSp>
      </p:grpSp>
      <p:grpSp>
        <p:nvGrpSpPr>
          <p:cNvPr id="19" name="Group 19"/>
          <p:cNvGrpSpPr/>
          <p:nvPr/>
        </p:nvGrpSpPr>
        <p:grpSpPr>
          <a:xfrm>
            <a:off x="8565832" y="9455540"/>
            <a:ext cx="6293380" cy="831460"/>
            <a:chOff x="0" y="0"/>
            <a:chExt cx="8391173" cy="1108613"/>
          </a:xfrm>
        </p:grpSpPr>
        <p:sp>
          <p:nvSpPr>
            <p:cNvPr id="20" name="TextBox 20"/>
            <p:cNvSpPr txBox="1"/>
            <p:nvPr/>
          </p:nvSpPr>
          <p:spPr>
            <a:xfrm>
              <a:off x="1023560" y="0"/>
              <a:ext cx="7367613" cy="1108613"/>
            </a:xfrm>
            <a:prstGeom prst="rect">
              <a:avLst/>
            </a:prstGeom>
          </p:spPr>
          <p:txBody>
            <a:bodyPr lIns="0" tIns="0" rIns="0" bIns="0" rtlCol="0" anchor="t">
              <a:spAutoFit/>
            </a:bodyPr>
            <a:lstStyle/>
            <a:p>
              <a:pPr>
                <a:lnSpc>
                  <a:spcPts val="3355"/>
                </a:lnSpc>
              </a:pPr>
              <a:r>
                <a:rPr lang="en-US" sz="2795">
                  <a:solidFill>
                    <a:srgbClr val="202020"/>
                  </a:solidFill>
                  <a:latin typeface="Nunito Sans Bold"/>
                </a:rPr>
                <a:t>Ankit Singh</a:t>
              </a:r>
            </a:p>
            <a:p>
              <a:pPr>
                <a:lnSpc>
                  <a:spcPts val="3355"/>
                </a:lnSpc>
              </a:pPr>
              <a:r>
                <a:rPr lang="en-US" sz="2795">
                  <a:solidFill>
                    <a:srgbClr val="202020"/>
                  </a:solidFill>
                  <a:latin typeface="Nunito Sans Bold"/>
                </a:rPr>
                <a:t>Roll No. 1801010016</a:t>
              </a:r>
            </a:p>
          </p:txBody>
        </p:sp>
        <p:grpSp>
          <p:nvGrpSpPr>
            <p:cNvPr id="21" name="Group 21"/>
            <p:cNvGrpSpPr/>
            <p:nvPr/>
          </p:nvGrpSpPr>
          <p:grpSpPr>
            <a:xfrm>
              <a:off x="0" y="324441"/>
              <a:ext cx="507020" cy="507020"/>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5D50"/>
              </a:solidFill>
            </p:spPr>
          </p:sp>
        </p:grpSp>
      </p:grpSp>
      <p:grpSp>
        <p:nvGrpSpPr>
          <p:cNvPr id="23" name="Group 23"/>
          <p:cNvGrpSpPr/>
          <p:nvPr/>
        </p:nvGrpSpPr>
        <p:grpSpPr>
          <a:xfrm>
            <a:off x="3428788" y="300731"/>
            <a:ext cx="5898396" cy="2147820"/>
            <a:chOff x="0" y="0"/>
            <a:chExt cx="7864527" cy="2863760"/>
          </a:xfrm>
        </p:grpSpPr>
        <p:sp>
          <p:nvSpPr>
            <p:cNvPr id="24" name="TextBox 24"/>
            <p:cNvSpPr txBox="1"/>
            <p:nvPr/>
          </p:nvSpPr>
          <p:spPr>
            <a:xfrm>
              <a:off x="0" y="85725"/>
              <a:ext cx="7864527" cy="1697688"/>
            </a:xfrm>
            <a:prstGeom prst="rect">
              <a:avLst/>
            </a:prstGeom>
          </p:spPr>
          <p:txBody>
            <a:bodyPr lIns="0" tIns="0" rIns="0" bIns="0" rtlCol="0" anchor="t">
              <a:spAutoFit/>
            </a:bodyPr>
            <a:lstStyle/>
            <a:p>
              <a:pPr>
                <a:lnSpc>
                  <a:spcPts val="9680"/>
                </a:lnSpc>
              </a:pPr>
              <a:r>
                <a:rPr lang="en-US" sz="8800">
                  <a:solidFill>
                    <a:srgbClr val="202020"/>
                  </a:solidFill>
                  <a:latin typeface="Nunito Sans Bold"/>
                </a:rPr>
                <a:t>Mentors</a:t>
              </a:r>
            </a:p>
          </p:txBody>
        </p:sp>
        <p:sp>
          <p:nvSpPr>
            <p:cNvPr id="25" name="TextBox 25"/>
            <p:cNvSpPr txBox="1"/>
            <p:nvPr/>
          </p:nvSpPr>
          <p:spPr>
            <a:xfrm>
              <a:off x="0" y="2351561"/>
              <a:ext cx="6428339" cy="512199"/>
            </a:xfrm>
            <a:prstGeom prst="rect">
              <a:avLst/>
            </a:prstGeom>
          </p:spPr>
          <p:txBody>
            <a:bodyPr lIns="0" tIns="0" rIns="0" bIns="0" rtlCol="0" anchor="t">
              <a:spAutoFit/>
            </a:bodyPr>
            <a:lstStyle/>
            <a:p>
              <a:pPr>
                <a:lnSpc>
                  <a:spcPts val="3360"/>
                </a:lnSpc>
                <a:spcBef>
                  <a:spcPct val="0"/>
                </a:spcBef>
              </a:pPr>
              <a:endParaRPr/>
            </a:p>
          </p:txBody>
        </p:sp>
      </p:grpSp>
      <p:grpSp>
        <p:nvGrpSpPr>
          <p:cNvPr id="26" name="Group 26"/>
          <p:cNvGrpSpPr/>
          <p:nvPr/>
        </p:nvGrpSpPr>
        <p:grpSpPr>
          <a:xfrm>
            <a:off x="8675056" y="300731"/>
            <a:ext cx="6184157" cy="817030"/>
            <a:chOff x="0" y="0"/>
            <a:chExt cx="8245542" cy="1089373"/>
          </a:xfrm>
        </p:grpSpPr>
        <p:sp>
          <p:nvSpPr>
            <p:cNvPr id="27" name="TextBox 27"/>
            <p:cNvSpPr txBox="1"/>
            <p:nvPr/>
          </p:nvSpPr>
          <p:spPr>
            <a:xfrm>
              <a:off x="1005796" y="0"/>
              <a:ext cx="7239746" cy="1089373"/>
            </a:xfrm>
            <a:prstGeom prst="rect">
              <a:avLst/>
            </a:prstGeom>
          </p:spPr>
          <p:txBody>
            <a:bodyPr lIns="0" tIns="0" rIns="0" bIns="0" rtlCol="0" anchor="t">
              <a:spAutoFit/>
            </a:bodyPr>
            <a:lstStyle/>
            <a:p>
              <a:pPr>
                <a:lnSpc>
                  <a:spcPts val="3295"/>
                </a:lnSpc>
              </a:pPr>
              <a:r>
                <a:rPr lang="en-US" sz="2745">
                  <a:solidFill>
                    <a:srgbClr val="202020"/>
                  </a:solidFill>
                  <a:latin typeface="Nunito Sans Bold"/>
                </a:rPr>
                <a:t>Dr. Vijay Kumar Dwivedi</a:t>
              </a:r>
            </a:p>
            <a:p>
              <a:pPr>
                <a:lnSpc>
                  <a:spcPts val="3295"/>
                </a:lnSpc>
              </a:pPr>
              <a:r>
                <a:rPr lang="en-US" sz="2745">
                  <a:solidFill>
                    <a:srgbClr val="202020"/>
                  </a:solidFill>
                  <a:latin typeface="Nunito Sans Bold"/>
                </a:rPr>
                <a:t>HOD CS/IT</a:t>
              </a:r>
            </a:p>
          </p:txBody>
        </p:sp>
        <p:grpSp>
          <p:nvGrpSpPr>
            <p:cNvPr id="28" name="Group 28"/>
            <p:cNvGrpSpPr/>
            <p:nvPr/>
          </p:nvGrpSpPr>
          <p:grpSpPr>
            <a:xfrm>
              <a:off x="0" y="272343"/>
              <a:ext cx="498220" cy="498220"/>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3384"/>
              </a:solidFill>
            </p:spPr>
          </p:sp>
        </p:grpSp>
      </p:grpSp>
      <p:grpSp>
        <p:nvGrpSpPr>
          <p:cNvPr id="30" name="Group 30"/>
          <p:cNvGrpSpPr/>
          <p:nvPr/>
        </p:nvGrpSpPr>
        <p:grpSpPr>
          <a:xfrm>
            <a:off x="8675056" y="1880376"/>
            <a:ext cx="6184157" cy="817030"/>
            <a:chOff x="0" y="0"/>
            <a:chExt cx="8245542" cy="1089373"/>
          </a:xfrm>
        </p:grpSpPr>
        <p:sp>
          <p:nvSpPr>
            <p:cNvPr id="31" name="TextBox 31"/>
            <p:cNvSpPr txBox="1"/>
            <p:nvPr/>
          </p:nvSpPr>
          <p:spPr>
            <a:xfrm>
              <a:off x="1005796" y="0"/>
              <a:ext cx="7239746" cy="1089373"/>
            </a:xfrm>
            <a:prstGeom prst="rect">
              <a:avLst/>
            </a:prstGeom>
          </p:spPr>
          <p:txBody>
            <a:bodyPr lIns="0" tIns="0" rIns="0" bIns="0" rtlCol="0" anchor="t">
              <a:spAutoFit/>
            </a:bodyPr>
            <a:lstStyle/>
            <a:p>
              <a:pPr>
                <a:lnSpc>
                  <a:spcPts val="3295"/>
                </a:lnSpc>
              </a:pPr>
              <a:r>
                <a:rPr lang="en-US" sz="2745">
                  <a:solidFill>
                    <a:srgbClr val="202020"/>
                  </a:solidFill>
                  <a:latin typeface="Nunito Sans Bold"/>
                </a:rPr>
                <a:t>Mr. Rajiv Dixit</a:t>
              </a:r>
            </a:p>
            <a:p>
              <a:pPr>
                <a:lnSpc>
                  <a:spcPts val="3295"/>
                </a:lnSpc>
              </a:pPr>
              <a:r>
                <a:rPr lang="en-US" sz="2745">
                  <a:solidFill>
                    <a:srgbClr val="202020"/>
                  </a:solidFill>
                  <a:latin typeface="Nunito Sans Bold"/>
                </a:rPr>
                <a:t>Assistant Professor CS</a:t>
              </a:r>
            </a:p>
          </p:txBody>
        </p:sp>
        <p:grpSp>
          <p:nvGrpSpPr>
            <p:cNvPr id="32" name="Group 32"/>
            <p:cNvGrpSpPr/>
            <p:nvPr/>
          </p:nvGrpSpPr>
          <p:grpSpPr>
            <a:xfrm>
              <a:off x="0" y="295577"/>
              <a:ext cx="498220" cy="498220"/>
              <a:chOff x="0" y="0"/>
              <a:chExt cx="6350000" cy="6350000"/>
            </a:xfrm>
          </p:grpSpPr>
          <p:sp>
            <p:nvSpPr>
              <p:cNvPr id="33"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071CF"/>
              </a:solidFill>
            </p:spPr>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alphaModFix amt="46000"/>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7916475" y="829309"/>
            <a:ext cx="9210261" cy="7868918"/>
            <a:chOff x="0" y="0"/>
            <a:chExt cx="3807918" cy="3253350"/>
          </a:xfrm>
        </p:grpSpPr>
        <p:sp>
          <p:nvSpPr>
            <p:cNvPr id="3" name="Freeform 3"/>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4" name="Group 4"/>
          <p:cNvGrpSpPr/>
          <p:nvPr/>
        </p:nvGrpSpPr>
        <p:grpSpPr>
          <a:xfrm>
            <a:off x="8334126" y="829833"/>
            <a:ext cx="8925174" cy="8627858"/>
            <a:chOff x="0" y="0"/>
            <a:chExt cx="3690051" cy="3567128"/>
          </a:xfrm>
        </p:grpSpPr>
        <p:sp>
          <p:nvSpPr>
            <p:cNvPr id="5" name="Freeform 5"/>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6" name="Group 6"/>
          <p:cNvGrpSpPr/>
          <p:nvPr/>
        </p:nvGrpSpPr>
        <p:grpSpPr>
          <a:xfrm rot="-10800000">
            <a:off x="1028700" y="9258300"/>
            <a:ext cx="720315" cy="720315"/>
            <a:chOff x="0" y="0"/>
            <a:chExt cx="960421" cy="960421"/>
          </a:xfrm>
        </p:grpSpPr>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0" y="0"/>
              <a:ext cx="960421" cy="960421"/>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34750" y="234750"/>
              <a:ext cx="490920" cy="490920"/>
            </a:xfrm>
            <a:prstGeom prst="rect">
              <a:avLst/>
            </a:prstGeom>
          </p:spPr>
        </p:pic>
      </p:grpSp>
      <p:grpSp>
        <p:nvGrpSpPr>
          <p:cNvPr id="9" name="Group 9"/>
          <p:cNvGrpSpPr/>
          <p:nvPr/>
        </p:nvGrpSpPr>
        <p:grpSpPr>
          <a:xfrm>
            <a:off x="1388858" y="1558167"/>
            <a:ext cx="5638276" cy="6411203"/>
            <a:chOff x="0" y="0"/>
            <a:chExt cx="7517702" cy="8548271"/>
          </a:xfrm>
        </p:grpSpPr>
        <p:sp>
          <p:nvSpPr>
            <p:cNvPr id="10" name="TextBox 10"/>
            <p:cNvSpPr txBox="1"/>
            <p:nvPr/>
          </p:nvSpPr>
          <p:spPr>
            <a:xfrm>
              <a:off x="0" y="76200"/>
              <a:ext cx="7517702" cy="4053995"/>
            </a:xfrm>
            <a:prstGeom prst="rect">
              <a:avLst/>
            </a:prstGeom>
          </p:spPr>
          <p:txBody>
            <a:bodyPr lIns="0" tIns="0" rIns="0" bIns="0" rtlCol="0" anchor="t">
              <a:spAutoFit/>
            </a:bodyPr>
            <a:lstStyle/>
            <a:p>
              <a:pPr>
                <a:lnSpc>
                  <a:spcPts val="7920"/>
                </a:lnSpc>
              </a:pPr>
              <a:endParaRPr/>
            </a:p>
            <a:p>
              <a:pPr>
                <a:lnSpc>
                  <a:spcPts val="7920"/>
                </a:lnSpc>
              </a:pPr>
              <a:r>
                <a:rPr lang="en-US" sz="7200" spc="-72">
                  <a:solidFill>
                    <a:srgbClr val="0048CD"/>
                  </a:solidFill>
                  <a:latin typeface="Muli Bold"/>
                </a:rPr>
                <a:t>About the Project</a:t>
              </a:r>
            </a:p>
          </p:txBody>
        </p:sp>
        <p:sp>
          <p:nvSpPr>
            <p:cNvPr id="11" name="TextBox 11"/>
            <p:cNvSpPr txBox="1"/>
            <p:nvPr/>
          </p:nvSpPr>
          <p:spPr>
            <a:xfrm>
              <a:off x="0" y="4862552"/>
              <a:ext cx="5751641" cy="3685720"/>
            </a:xfrm>
            <a:prstGeom prst="rect">
              <a:avLst/>
            </a:prstGeom>
          </p:spPr>
          <p:txBody>
            <a:bodyPr lIns="0" tIns="0" rIns="0" bIns="0" rtlCol="0" anchor="t">
              <a:spAutoFit/>
            </a:bodyPr>
            <a:lstStyle/>
            <a:p>
              <a:pPr>
                <a:lnSpc>
                  <a:spcPts val="4480"/>
                </a:lnSpc>
                <a:spcBef>
                  <a:spcPct val="0"/>
                </a:spcBef>
              </a:pPr>
              <a:r>
                <a:rPr lang="en-US" sz="3200">
                  <a:solidFill>
                    <a:srgbClr val="0048CD"/>
                  </a:solidFill>
                  <a:latin typeface="Muli Regular"/>
                </a:rPr>
                <a:t>The idea is to use machine learning to create an attendance system using facial recognition.</a:t>
              </a:r>
            </a:p>
          </p:txBody>
        </p:sp>
      </p:grpSp>
      <p:grpSp>
        <p:nvGrpSpPr>
          <p:cNvPr id="12" name="Group 12"/>
          <p:cNvGrpSpPr/>
          <p:nvPr/>
        </p:nvGrpSpPr>
        <p:grpSpPr>
          <a:xfrm>
            <a:off x="8980181" y="829309"/>
            <a:ext cx="7082849" cy="9077654"/>
            <a:chOff x="0" y="0"/>
            <a:chExt cx="9443798" cy="12103539"/>
          </a:xfrm>
        </p:grpSpPr>
        <p:sp>
          <p:nvSpPr>
            <p:cNvPr id="13" name="TextBox 13"/>
            <p:cNvSpPr txBox="1"/>
            <p:nvPr/>
          </p:nvSpPr>
          <p:spPr>
            <a:xfrm>
              <a:off x="0" y="-47625"/>
              <a:ext cx="9443798" cy="610626"/>
            </a:xfrm>
            <a:prstGeom prst="rect">
              <a:avLst/>
            </a:prstGeom>
          </p:spPr>
          <p:txBody>
            <a:bodyPr lIns="0" tIns="0" rIns="0" bIns="0" rtlCol="0" anchor="t">
              <a:spAutoFit/>
            </a:bodyPr>
            <a:lstStyle/>
            <a:p>
              <a:pPr>
                <a:lnSpc>
                  <a:spcPts val="3920"/>
                </a:lnSpc>
                <a:spcBef>
                  <a:spcPct val="0"/>
                </a:spcBef>
              </a:pPr>
              <a:endParaRPr/>
            </a:p>
          </p:txBody>
        </p:sp>
        <p:sp>
          <p:nvSpPr>
            <p:cNvPr id="14" name="TextBox 14"/>
            <p:cNvSpPr txBox="1"/>
            <p:nvPr/>
          </p:nvSpPr>
          <p:spPr>
            <a:xfrm>
              <a:off x="0" y="1437242"/>
              <a:ext cx="9443798" cy="9171905"/>
            </a:xfrm>
            <a:prstGeom prst="rect">
              <a:avLst/>
            </a:prstGeom>
          </p:spPr>
          <p:txBody>
            <a:bodyPr lIns="0" tIns="0" rIns="0" bIns="0" rtlCol="0" anchor="t">
              <a:spAutoFit/>
            </a:bodyPr>
            <a:lstStyle/>
            <a:p>
              <a:pPr marL="604520" lvl="1" indent="-302260">
                <a:lnSpc>
                  <a:spcPts val="3920"/>
                </a:lnSpc>
                <a:buFont typeface="Arial" panose="020B0604020202090204"/>
                <a:buChar char="•"/>
              </a:pPr>
              <a:r>
                <a:rPr lang="en-US" sz="2800">
                  <a:solidFill>
                    <a:srgbClr val="FFFFFF"/>
                  </a:solidFill>
                  <a:latin typeface="Muli Regular"/>
                </a:rPr>
                <a:t>The system is developed for deploying an easy and a secure way of taking down attendance. The software first captures an image of all the authorized persons and stores the information into database. The system then stores the image by mapping it into a face coordinate structure.</a:t>
              </a:r>
            </a:p>
            <a:p>
              <a:pPr>
                <a:lnSpc>
                  <a:spcPts val="3920"/>
                </a:lnSpc>
              </a:pPr>
              <a:endParaRPr lang="en-US" sz="2800">
                <a:solidFill>
                  <a:srgbClr val="FFFFFF"/>
                </a:solidFill>
                <a:latin typeface="Muli Regular"/>
              </a:endParaRPr>
            </a:p>
            <a:p>
              <a:pPr marL="604520" lvl="1" indent="-302260">
                <a:lnSpc>
                  <a:spcPts val="3920"/>
                </a:lnSpc>
                <a:buFont typeface="Arial" panose="020B0604020202090204"/>
                <a:buChar char="•"/>
              </a:pPr>
              <a:r>
                <a:rPr lang="en-US" sz="2800">
                  <a:solidFill>
                    <a:srgbClr val="FFFFFF"/>
                  </a:solidFill>
                  <a:latin typeface="Muli Regular"/>
                </a:rPr>
                <a:t>Next time whenever the registered person enters the premises the system recognizes the person and marks his attendance along with the time.</a:t>
              </a:r>
            </a:p>
            <a:p>
              <a:pPr>
                <a:lnSpc>
                  <a:spcPts val="3920"/>
                </a:lnSpc>
                <a:spcBef>
                  <a:spcPct val="0"/>
                </a:spcBef>
              </a:pPr>
              <a:endParaRPr lang="en-US" sz="2800">
                <a:solidFill>
                  <a:srgbClr val="FFFFFF"/>
                </a:solidFill>
                <a:latin typeface="Muli Regular"/>
              </a:endParaRPr>
            </a:p>
          </p:txBody>
        </p:sp>
        <p:sp>
          <p:nvSpPr>
            <p:cNvPr id="15" name="TextBox 15"/>
            <p:cNvSpPr txBox="1"/>
            <p:nvPr/>
          </p:nvSpPr>
          <p:spPr>
            <a:xfrm>
              <a:off x="0" y="11492913"/>
              <a:ext cx="9443798" cy="610626"/>
            </a:xfrm>
            <a:prstGeom prst="rect">
              <a:avLst/>
            </a:prstGeom>
          </p:spPr>
          <p:txBody>
            <a:bodyPr lIns="0" tIns="0" rIns="0" bIns="0" rtlCol="0" anchor="t">
              <a:spAutoFit/>
            </a:bodyPr>
            <a:lstStyle/>
            <a:p>
              <a:pPr>
                <a:lnSpc>
                  <a:spcPts val="3920"/>
                </a:lnSpc>
                <a:spcBef>
                  <a:spcPct val="0"/>
                </a:spcBef>
              </a:pPr>
              <a:endParaRPr/>
            </a:p>
          </p:txBody>
        </p:sp>
      </p:grpSp>
      <p:sp>
        <p:nvSpPr>
          <p:cNvPr id="16" name="TextBox 16"/>
          <p:cNvSpPr txBox="1"/>
          <p:nvPr/>
        </p:nvSpPr>
        <p:spPr>
          <a:xfrm>
            <a:off x="-362129" y="753633"/>
            <a:ext cx="7082849" cy="624840"/>
          </a:xfrm>
          <a:prstGeom prst="rect">
            <a:avLst/>
          </a:prstGeom>
        </p:spPr>
        <p:txBody>
          <a:bodyPr lIns="0" tIns="0" rIns="0" bIns="0" rtlCol="0" anchor="t">
            <a:spAutoFit/>
          </a:bodyPr>
          <a:lstStyle/>
          <a:p>
            <a:pPr algn="ctr">
              <a:lnSpc>
                <a:spcPts val="5040"/>
              </a:lnSpc>
            </a:pPr>
            <a:r>
              <a:rPr lang="en-US" sz="3600">
                <a:solidFill>
                  <a:srgbClr val="3241E4"/>
                </a:solidFill>
                <a:latin typeface="Aileron Heavy"/>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193788"/>
            <a:ext cx="7162800" cy="5146548"/>
            <a:chOff x="0" y="0"/>
            <a:chExt cx="9550400" cy="6862065"/>
          </a:xfrm>
        </p:grpSpPr>
        <p:sp>
          <p:nvSpPr>
            <p:cNvPr id="3" name="TextBox 3"/>
            <p:cNvSpPr txBox="1"/>
            <p:nvPr/>
          </p:nvSpPr>
          <p:spPr>
            <a:xfrm>
              <a:off x="0" y="85725"/>
              <a:ext cx="9550400" cy="1697688"/>
            </a:xfrm>
            <a:prstGeom prst="rect">
              <a:avLst/>
            </a:prstGeom>
          </p:spPr>
          <p:txBody>
            <a:bodyPr lIns="0" tIns="0" rIns="0" bIns="0" rtlCol="0" anchor="t">
              <a:spAutoFit/>
            </a:bodyPr>
            <a:lstStyle/>
            <a:p>
              <a:pPr>
                <a:lnSpc>
                  <a:spcPts val="9680"/>
                </a:lnSpc>
              </a:pPr>
              <a:r>
                <a:rPr lang="en-US" sz="8800">
                  <a:solidFill>
                    <a:srgbClr val="202020"/>
                  </a:solidFill>
                  <a:latin typeface="Nunito Sans Bold"/>
                </a:rPr>
                <a:t>Aim</a:t>
              </a:r>
            </a:p>
          </p:txBody>
        </p:sp>
        <p:sp>
          <p:nvSpPr>
            <p:cNvPr id="4" name="TextBox 4"/>
            <p:cNvSpPr txBox="1"/>
            <p:nvPr/>
          </p:nvSpPr>
          <p:spPr>
            <a:xfrm>
              <a:off x="0" y="2559081"/>
              <a:ext cx="9058261" cy="3332272"/>
            </a:xfrm>
            <a:prstGeom prst="rect">
              <a:avLst/>
            </a:prstGeom>
          </p:spPr>
          <p:txBody>
            <a:bodyPr lIns="0" tIns="0" rIns="0" bIns="0" rtlCol="0" anchor="t">
              <a:spAutoFit/>
            </a:bodyPr>
            <a:lstStyle/>
            <a:p>
              <a:pPr>
                <a:lnSpc>
                  <a:spcPts val="3360"/>
                </a:lnSpc>
              </a:pPr>
              <a:r>
                <a:rPr lang="en-US" sz="2800">
                  <a:solidFill>
                    <a:srgbClr val="E63384"/>
                  </a:solidFill>
                  <a:latin typeface="Nunito Sans Bold"/>
                </a:rPr>
                <a:t>The aim of the project is to create a system capable of marking attendance and capturing other details of the subject such as time of entry, granting authorization and creating a log, all using facial recognition.</a:t>
              </a:r>
            </a:p>
          </p:txBody>
        </p:sp>
        <p:sp>
          <p:nvSpPr>
            <p:cNvPr id="5" name="TextBox 5"/>
            <p:cNvSpPr txBox="1"/>
            <p:nvPr/>
          </p:nvSpPr>
          <p:spPr>
            <a:xfrm>
              <a:off x="0" y="6403178"/>
              <a:ext cx="9058261" cy="458887"/>
            </a:xfrm>
            <a:prstGeom prst="rect">
              <a:avLst/>
            </a:prstGeom>
          </p:spPr>
          <p:txBody>
            <a:bodyPr lIns="0" tIns="0" rIns="0" bIns="0" rtlCol="0" anchor="t">
              <a:spAutoFit/>
            </a:bodyPr>
            <a:lstStyle/>
            <a:p>
              <a:pPr>
                <a:lnSpc>
                  <a:spcPts val="2940"/>
                </a:lnSpc>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821106" y="1668738"/>
            <a:ext cx="7006864" cy="6949525"/>
          </a:xfrm>
          <a:prstGeom prst="rect">
            <a:avLst/>
          </a:prstGeom>
        </p:spPr>
      </p:pic>
      <p:grpSp>
        <p:nvGrpSpPr>
          <p:cNvPr id="7" name="Group 7"/>
          <p:cNvGrpSpPr/>
          <p:nvPr/>
        </p:nvGrpSpPr>
        <p:grpSpPr>
          <a:xfrm>
            <a:off x="1028700" y="8260836"/>
            <a:ext cx="1455212" cy="381000"/>
            <a:chOff x="0" y="0"/>
            <a:chExt cx="1940283" cy="508000"/>
          </a:xfrm>
        </p:grpSpPr>
        <p:grpSp>
          <p:nvGrpSpPr>
            <p:cNvPr id="8" name="Group 8"/>
            <p:cNvGrpSpPr/>
            <p:nvPr/>
          </p:nvGrpSpPr>
          <p:grpSpPr>
            <a:xfrm>
              <a:off x="0" y="0"/>
              <a:ext cx="508000" cy="5080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3384"/>
              </a:solidFill>
            </p:spPr>
          </p:sp>
        </p:grpSp>
        <p:grpSp>
          <p:nvGrpSpPr>
            <p:cNvPr id="10" name="Group 10"/>
            <p:cNvGrpSpPr/>
            <p:nvPr/>
          </p:nvGrpSpPr>
          <p:grpSpPr>
            <a:xfrm>
              <a:off x="716142" y="0"/>
              <a:ext cx="508000" cy="5080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071CF"/>
              </a:solidFill>
            </p:spPr>
          </p:sp>
        </p:grpSp>
        <p:grpSp>
          <p:nvGrpSpPr>
            <p:cNvPr id="12" name="Group 12"/>
            <p:cNvGrpSpPr/>
            <p:nvPr/>
          </p:nvGrpSpPr>
          <p:grpSpPr>
            <a:xfrm>
              <a:off x="1432283" y="0"/>
              <a:ext cx="508000" cy="50800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734"/>
              </a:solidFill>
            </p:spPr>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alphaModFix amt="46000"/>
          </a:blip>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7916475" y="829309"/>
            <a:ext cx="9210261" cy="7868918"/>
            <a:chOff x="0" y="0"/>
            <a:chExt cx="3807918" cy="3253350"/>
          </a:xfrm>
        </p:grpSpPr>
        <p:sp>
          <p:nvSpPr>
            <p:cNvPr id="3" name="Freeform 3"/>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4" name="Group 4"/>
          <p:cNvGrpSpPr/>
          <p:nvPr/>
        </p:nvGrpSpPr>
        <p:grpSpPr>
          <a:xfrm>
            <a:off x="8334126" y="829833"/>
            <a:ext cx="8925174" cy="8627858"/>
            <a:chOff x="0" y="0"/>
            <a:chExt cx="3690051" cy="3567128"/>
          </a:xfrm>
        </p:grpSpPr>
        <p:sp>
          <p:nvSpPr>
            <p:cNvPr id="5" name="Freeform 5"/>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6" name="Group 6"/>
          <p:cNvGrpSpPr/>
          <p:nvPr/>
        </p:nvGrpSpPr>
        <p:grpSpPr>
          <a:xfrm>
            <a:off x="1028700" y="2557554"/>
            <a:ext cx="5638276" cy="5172416"/>
            <a:chOff x="0" y="0"/>
            <a:chExt cx="7517702" cy="6896554"/>
          </a:xfrm>
        </p:grpSpPr>
        <p:sp>
          <p:nvSpPr>
            <p:cNvPr id="7" name="TextBox 7"/>
            <p:cNvSpPr txBox="1"/>
            <p:nvPr/>
          </p:nvSpPr>
          <p:spPr>
            <a:xfrm>
              <a:off x="0" y="76200"/>
              <a:ext cx="7517702" cy="5390087"/>
            </a:xfrm>
            <a:prstGeom prst="rect">
              <a:avLst/>
            </a:prstGeom>
          </p:spPr>
          <p:txBody>
            <a:bodyPr lIns="0" tIns="0" rIns="0" bIns="0" rtlCol="0" anchor="t">
              <a:spAutoFit/>
            </a:bodyPr>
            <a:lstStyle/>
            <a:p>
              <a:pPr>
                <a:lnSpc>
                  <a:spcPts val="7920"/>
                </a:lnSpc>
              </a:pPr>
              <a:r>
                <a:rPr lang="en-US" sz="7200" spc="-72">
                  <a:solidFill>
                    <a:srgbClr val="0048CD"/>
                  </a:solidFill>
                  <a:latin typeface="Muli Bold"/>
                </a:rPr>
                <a:t>Possible Applications &amp; Advantages</a:t>
              </a:r>
            </a:p>
          </p:txBody>
        </p:sp>
        <p:sp>
          <p:nvSpPr>
            <p:cNvPr id="8" name="TextBox 8"/>
            <p:cNvSpPr txBox="1"/>
            <p:nvPr/>
          </p:nvSpPr>
          <p:spPr>
            <a:xfrm>
              <a:off x="0" y="6198643"/>
              <a:ext cx="5751641" cy="697911"/>
            </a:xfrm>
            <a:prstGeom prst="rect">
              <a:avLst/>
            </a:prstGeom>
          </p:spPr>
          <p:txBody>
            <a:bodyPr lIns="0" tIns="0" rIns="0" bIns="0" rtlCol="0" anchor="t">
              <a:spAutoFit/>
            </a:bodyPr>
            <a:lstStyle/>
            <a:p>
              <a:pPr>
                <a:lnSpc>
                  <a:spcPts val="4480"/>
                </a:lnSpc>
                <a:spcBef>
                  <a:spcPct val="0"/>
                </a:spcBef>
              </a:pPr>
              <a:endParaRPr/>
            </a:p>
          </p:txBody>
        </p:sp>
      </p:grpSp>
      <p:grpSp>
        <p:nvGrpSpPr>
          <p:cNvPr id="9" name="Group 9"/>
          <p:cNvGrpSpPr/>
          <p:nvPr/>
        </p:nvGrpSpPr>
        <p:grpSpPr>
          <a:xfrm>
            <a:off x="8574524" y="423388"/>
            <a:ext cx="8267884" cy="10392448"/>
            <a:chOff x="0" y="0"/>
            <a:chExt cx="11023846" cy="13856597"/>
          </a:xfrm>
        </p:grpSpPr>
        <p:sp>
          <p:nvSpPr>
            <p:cNvPr id="10" name="TextBox 10"/>
            <p:cNvSpPr txBox="1"/>
            <p:nvPr/>
          </p:nvSpPr>
          <p:spPr>
            <a:xfrm>
              <a:off x="0" y="-47625"/>
              <a:ext cx="11023846" cy="610626"/>
            </a:xfrm>
            <a:prstGeom prst="rect">
              <a:avLst/>
            </a:prstGeom>
          </p:spPr>
          <p:txBody>
            <a:bodyPr lIns="0" tIns="0" rIns="0" bIns="0" rtlCol="0" anchor="t">
              <a:spAutoFit/>
            </a:bodyPr>
            <a:lstStyle/>
            <a:p>
              <a:pPr>
                <a:lnSpc>
                  <a:spcPts val="3920"/>
                </a:lnSpc>
                <a:spcBef>
                  <a:spcPct val="0"/>
                </a:spcBef>
              </a:pPr>
              <a:endParaRPr/>
            </a:p>
          </p:txBody>
        </p:sp>
        <p:sp>
          <p:nvSpPr>
            <p:cNvPr id="11" name="TextBox 11"/>
            <p:cNvSpPr txBox="1"/>
            <p:nvPr/>
          </p:nvSpPr>
          <p:spPr>
            <a:xfrm>
              <a:off x="0" y="1437242"/>
              <a:ext cx="11023846" cy="10924963"/>
            </a:xfrm>
            <a:prstGeom prst="rect">
              <a:avLst/>
            </a:prstGeom>
          </p:spPr>
          <p:txBody>
            <a:bodyPr lIns="0" tIns="0" rIns="0" bIns="0" rtlCol="0" anchor="t">
              <a:spAutoFit/>
            </a:bodyPr>
            <a:lstStyle/>
            <a:p>
              <a:pPr marL="511810" lvl="1" indent="-255905" algn="just">
                <a:lnSpc>
                  <a:spcPts val="4340"/>
                </a:lnSpc>
                <a:buFont typeface="Arial" panose="020B0604020202090204"/>
                <a:buChar char="•"/>
              </a:pPr>
              <a:r>
                <a:rPr lang="en-US" sz="3100">
                  <a:solidFill>
                    <a:srgbClr val="FFFFFF"/>
                  </a:solidFill>
                  <a:latin typeface="Muli Regular"/>
                </a:rPr>
                <a:t>The software can be used for security purposes in organizations and in secured zones.</a:t>
              </a:r>
            </a:p>
            <a:p>
              <a:pPr marL="511810" lvl="1" indent="-255905" algn="just">
                <a:lnSpc>
                  <a:spcPts val="4340"/>
                </a:lnSpc>
                <a:buFont typeface="Arial" panose="020B0604020202090204"/>
                <a:buChar char="•"/>
              </a:pPr>
              <a:r>
                <a:rPr lang="en-US" sz="3100">
                  <a:solidFill>
                    <a:srgbClr val="FFFFFF"/>
                  </a:solidFill>
                  <a:latin typeface="Muli Regular"/>
                </a:rPr>
                <a:t>The software stores the faces that are detected and automatically marks attendance.</a:t>
              </a:r>
            </a:p>
            <a:p>
              <a:pPr marL="511810" lvl="1" indent="-255905" algn="just">
                <a:lnSpc>
                  <a:spcPts val="4340"/>
                </a:lnSpc>
                <a:buFont typeface="Arial" panose="020B0604020202090204"/>
                <a:buChar char="•"/>
              </a:pPr>
              <a:r>
                <a:rPr lang="en-US" sz="3100">
                  <a:solidFill>
                    <a:srgbClr val="FFFFFF"/>
                  </a:solidFill>
                  <a:latin typeface="Muli Regular"/>
                </a:rPr>
                <a:t> The system is convenient and secure for the users.</a:t>
              </a:r>
            </a:p>
            <a:p>
              <a:pPr marL="669290" lvl="1" indent="-334645" algn="just">
                <a:lnSpc>
                  <a:spcPts val="4340"/>
                </a:lnSpc>
                <a:spcBef>
                  <a:spcPct val="0"/>
                </a:spcBef>
                <a:buFont typeface="Arial" panose="020B0604020202090204"/>
                <a:buChar char="•"/>
              </a:pPr>
              <a:r>
                <a:rPr lang="en-US" sz="3100">
                  <a:solidFill>
                    <a:srgbClr val="FFFFFF"/>
                  </a:solidFill>
                  <a:latin typeface="Muli Regular"/>
                </a:rPr>
                <a:t>It saves their time and efforts.</a:t>
              </a:r>
            </a:p>
            <a:p>
              <a:pPr marL="669290" lvl="1" indent="-334645" algn="just">
                <a:lnSpc>
                  <a:spcPts val="4340"/>
                </a:lnSpc>
                <a:spcBef>
                  <a:spcPct val="0"/>
                </a:spcBef>
                <a:buFont typeface="Arial" panose="020B0604020202090204"/>
                <a:buChar char="•"/>
              </a:pPr>
              <a:r>
                <a:rPr lang="en-US" sz="3100">
                  <a:solidFill>
                    <a:srgbClr val="FFFFFF"/>
                  </a:solidFill>
                  <a:latin typeface="Muli Regular"/>
                </a:rPr>
                <a:t>Face recognition is one of the few biometric methods that possess the merits of both high accuracy and low intrusiveness.</a:t>
              </a:r>
            </a:p>
            <a:p>
              <a:pPr>
                <a:lnSpc>
                  <a:spcPts val="4340"/>
                </a:lnSpc>
                <a:spcBef>
                  <a:spcPct val="0"/>
                </a:spcBef>
              </a:pPr>
              <a:endParaRPr lang="en-US" sz="3100">
                <a:solidFill>
                  <a:srgbClr val="FFFFFF"/>
                </a:solidFill>
                <a:latin typeface="Muli Regular"/>
              </a:endParaRPr>
            </a:p>
            <a:p>
              <a:pPr>
                <a:lnSpc>
                  <a:spcPts val="4340"/>
                </a:lnSpc>
                <a:spcBef>
                  <a:spcPct val="0"/>
                </a:spcBef>
              </a:pPr>
              <a:endParaRPr lang="en-US" sz="3100">
                <a:solidFill>
                  <a:srgbClr val="FFFFFF"/>
                </a:solidFill>
                <a:latin typeface="Muli Regular"/>
              </a:endParaRPr>
            </a:p>
          </p:txBody>
        </p:sp>
        <p:sp>
          <p:nvSpPr>
            <p:cNvPr id="12" name="TextBox 12"/>
            <p:cNvSpPr txBox="1"/>
            <p:nvPr/>
          </p:nvSpPr>
          <p:spPr>
            <a:xfrm>
              <a:off x="0" y="13245972"/>
              <a:ext cx="11023846" cy="610626"/>
            </a:xfrm>
            <a:prstGeom prst="rect">
              <a:avLst/>
            </a:prstGeom>
          </p:spPr>
          <p:txBody>
            <a:bodyPr lIns="0" tIns="0" rIns="0" bIns="0" rtlCol="0" anchor="t">
              <a:spAutoFit/>
            </a:bodyPr>
            <a:lstStyle/>
            <a:p>
              <a:pPr>
                <a:lnSpc>
                  <a:spcPts val="3920"/>
                </a:lnSpc>
                <a:spcBef>
                  <a:spcPct val="0"/>
                </a:spcBef>
              </a:pPr>
              <a:endParaRPr/>
            </a:p>
          </p:txBody>
        </p:sp>
      </p:grpSp>
      <p:sp>
        <p:nvSpPr>
          <p:cNvPr id="13" name="TextBox 13"/>
          <p:cNvSpPr txBox="1"/>
          <p:nvPr/>
        </p:nvSpPr>
        <p:spPr>
          <a:xfrm>
            <a:off x="-891613" y="753633"/>
            <a:ext cx="7082849" cy="624840"/>
          </a:xfrm>
          <a:prstGeom prst="rect">
            <a:avLst/>
          </a:prstGeom>
        </p:spPr>
        <p:txBody>
          <a:bodyPr lIns="0" tIns="0" rIns="0" bIns="0" rtlCol="0" anchor="t">
            <a:spAutoFit/>
          </a:bodyPr>
          <a:lstStyle/>
          <a:p>
            <a:pPr algn="ctr">
              <a:lnSpc>
                <a:spcPts val="5040"/>
              </a:lnSpc>
            </a:pPr>
            <a:r>
              <a:rPr lang="en-US" sz="3600">
                <a:solidFill>
                  <a:srgbClr val="3241E4"/>
                </a:solidFill>
                <a:latin typeface="Aileron Heavy"/>
              </a:rPr>
              <a:t>OBJECTIVES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5D5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9004563" y="9805808"/>
            <a:ext cx="278873" cy="438229"/>
          </a:xfrm>
          <a:prstGeom prst="rect">
            <a:avLst/>
          </a:prstGeom>
        </p:spPr>
      </p:pic>
      <p:grpSp>
        <p:nvGrpSpPr>
          <p:cNvPr id="3" name="Group 3"/>
          <p:cNvGrpSpPr/>
          <p:nvPr/>
        </p:nvGrpSpPr>
        <p:grpSpPr>
          <a:xfrm>
            <a:off x="1028700" y="4231129"/>
            <a:ext cx="6045899" cy="1824742"/>
            <a:chOff x="0" y="0"/>
            <a:chExt cx="8061198" cy="2432990"/>
          </a:xfrm>
        </p:grpSpPr>
        <p:sp>
          <p:nvSpPr>
            <p:cNvPr id="4" name="TextBox 4"/>
            <p:cNvSpPr txBox="1"/>
            <p:nvPr/>
          </p:nvSpPr>
          <p:spPr>
            <a:xfrm>
              <a:off x="0" y="-57150"/>
              <a:ext cx="8061198" cy="1520190"/>
            </a:xfrm>
            <a:prstGeom prst="rect">
              <a:avLst/>
            </a:prstGeom>
          </p:spPr>
          <p:txBody>
            <a:bodyPr lIns="0" tIns="0" rIns="0" bIns="0" rtlCol="0" anchor="t">
              <a:spAutoFit/>
            </a:bodyPr>
            <a:lstStyle/>
            <a:p>
              <a:pPr marL="0" lvl="0" indent="0">
                <a:lnSpc>
                  <a:spcPts val="9360"/>
                </a:lnSpc>
                <a:spcBef>
                  <a:spcPct val="0"/>
                </a:spcBef>
              </a:pPr>
              <a:r>
                <a:rPr lang="en-US" sz="7200" spc="-71">
                  <a:solidFill>
                    <a:srgbClr val="ECF2FE"/>
                  </a:solidFill>
                  <a:latin typeface="Muli Bold Bold"/>
                </a:rPr>
                <a:t>Challenges </a:t>
              </a:r>
            </a:p>
          </p:txBody>
        </p:sp>
        <p:sp>
          <p:nvSpPr>
            <p:cNvPr id="5" name="TextBox 5"/>
            <p:cNvSpPr txBox="1"/>
            <p:nvPr/>
          </p:nvSpPr>
          <p:spPr>
            <a:xfrm>
              <a:off x="0" y="1859467"/>
              <a:ext cx="8061198" cy="573523"/>
            </a:xfrm>
            <a:prstGeom prst="rect">
              <a:avLst/>
            </a:prstGeom>
          </p:spPr>
          <p:txBody>
            <a:bodyPr lIns="0" tIns="0" rIns="0" bIns="0" rtlCol="0" anchor="t">
              <a:spAutoFit/>
            </a:bodyPr>
            <a:lstStyle/>
            <a:p>
              <a:pPr marL="0" lvl="0" indent="0">
                <a:lnSpc>
                  <a:spcPts val="3690"/>
                </a:lnSpc>
                <a:spcBef>
                  <a:spcPct val="0"/>
                </a:spcBef>
              </a:pPr>
              <a:endParaRPr/>
            </a:p>
          </p:txBody>
        </p:sp>
      </p:grpSp>
      <p:sp>
        <p:nvSpPr>
          <p:cNvPr id="6" name="TextBox 6"/>
          <p:cNvSpPr txBox="1"/>
          <p:nvPr/>
        </p:nvSpPr>
        <p:spPr>
          <a:xfrm>
            <a:off x="7074599" y="2157433"/>
            <a:ext cx="10795592" cy="6391275"/>
          </a:xfrm>
          <a:prstGeom prst="rect">
            <a:avLst/>
          </a:prstGeom>
        </p:spPr>
        <p:txBody>
          <a:bodyPr lIns="0" tIns="0" rIns="0" bIns="0" rtlCol="0" anchor="t">
            <a:spAutoFit/>
          </a:bodyPr>
          <a:lstStyle/>
          <a:p>
            <a:pPr>
              <a:lnSpc>
                <a:spcPts val="5040"/>
              </a:lnSpc>
            </a:pPr>
            <a:endParaRPr/>
          </a:p>
          <a:p>
            <a:pPr marL="690880" lvl="1" indent="-345440">
              <a:lnSpc>
                <a:spcPts val="4480"/>
              </a:lnSpc>
              <a:buFont typeface="Arial" panose="020B0604020202090204"/>
              <a:buChar char="•"/>
            </a:pPr>
            <a:r>
              <a:rPr lang="en-US" sz="3200">
                <a:solidFill>
                  <a:srgbClr val="ECF2FE"/>
                </a:solidFill>
                <a:latin typeface="Muli Regular"/>
              </a:rPr>
              <a:t>The system don’t recognize properly in poor light so may give false results.</a:t>
            </a:r>
          </a:p>
          <a:p>
            <a:pPr marL="690880" lvl="1" indent="-345440">
              <a:lnSpc>
                <a:spcPts val="4480"/>
              </a:lnSpc>
              <a:buFont typeface="Arial" panose="020B0604020202090204"/>
              <a:buChar char="•"/>
            </a:pPr>
            <a:r>
              <a:rPr lang="en-US" sz="3200">
                <a:solidFill>
                  <a:srgbClr val="ECF2FE"/>
                </a:solidFill>
                <a:latin typeface="Muli Regular"/>
              </a:rPr>
              <a:t>It can only detect face from a limited distance.</a:t>
            </a:r>
          </a:p>
          <a:p>
            <a:pPr marL="690880" lvl="1" indent="-345440">
              <a:lnSpc>
                <a:spcPts val="4480"/>
              </a:lnSpc>
              <a:buFont typeface="Arial" panose="020B0604020202090204"/>
              <a:buChar char="•"/>
            </a:pPr>
            <a:r>
              <a:rPr lang="en-US" sz="3200">
                <a:solidFill>
                  <a:srgbClr val="ECF2FE"/>
                </a:solidFill>
                <a:latin typeface="Muli Regular"/>
              </a:rPr>
              <a:t>Differently posing – there could be images of the same person with different face angles.</a:t>
            </a:r>
          </a:p>
          <a:p>
            <a:pPr marL="690880" lvl="1" indent="-345440">
              <a:lnSpc>
                <a:spcPts val="4480"/>
              </a:lnSpc>
              <a:buFont typeface="Arial" panose="020B0604020202090204"/>
              <a:buChar char="•"/>
            </a:pPr>
            <a:r>
              <a:rPr lang="en-US" sz="3200">
                <a:solidFill>
                  <a:srgbClr val="ECF2FE"/>
                </a:solidFill>
                <a:latin typeface="Muli Regular"/>
              </a:rPr>
              <a:t>Confusing between similar looking people</a:t>
            </a:r>
          </a:p>
          <a:p>
            <a:pPr marL="690880" lvl="1" indent="-345440">
              <a:lnSpc>
                <a:spcPts val="4480"/>
              </a:lnSpc>
              <a:buFont typeface="Arial" panose="020B0604020202090204"/>
              <a:buChar char="•"/>
            </a:pPr>
            <a:r>
              <a:rPr lang="en-US" sz="3200">
                <a:solidFill>
                  <a:srgbClr val="ECF2FE"/>
                </a:solidFill>
                <a:latin typeface="Muli Regular"/>
              </a:rPr>
              <a:t>It is diffucult to train the model and takes a considerable amount of time.</a:t>
            </a:r>
          </a:p>
          <a:p>
            <a:pPr>
              <a:lnSpc>
                <a:spcPts val="4480"/>
              </a:lnSpc>
            </a:pPr>
            <a:endParaRPr lang="en-US" sz="3200">
              <a:solidFill>
                <a:srgbClr val="ECF2FE"/>
              </a:solidFill>
              <a:latin typeface="Muli Regular"/>
            </a:endParaRPr>
          </a:p>
          <a:p>
            <a:pPr>
              <a:lnSpc>
                <a:spcPts val="4480"/>
              </a:lnSpc>
            </a:pPr>
            <a:endParaRPr lang="en-US" sz="3200">
              <a:solidFill>
                <a:srgbClr val="ECF2FE"/>
              </a:solidFill>
              <a:latin typeface="Muli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C52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681" r="14681"/>
          <a:stretch>
            <a:fillRect/>
          </a:stretch>
        </p:blipFill>
        <p:spPr>
          <a:xfrm>
            <a:off x="11111207" y="0"/>
            <a:ext cx="10921999" cy="10287000"/>
          </a:xfrm>
          <a:prstGeom prst="rect">
            <a:avLst/>
          </a:prstGeom>
        </p:spPr>
      </p:pic>
      <p:sp>
        <p:nvSpPr>
          <p:cNvPr id="3" name="TextBox 3"/>
          <p:cNvSpPr txBox="1"/>
          <p:nvPr/>
        </p:nvSpPr>
        <p:spPr>
          <a:xfrm>
            <a:off x="2962982" y="701912"/>
            <a:ext cx="9525" cy="302895"/>
          </a:xfrm>
          <a:prstGeom prst="rect">
            <a:avLst/>
          </a:prstGeom>
        </p:spPr>
        <p:txBody>
          <a:bodyPr lIns="0" tIns="0" rIns="0" bIns="0" rtlCol="0" anchor="t">
            <a:spAutoFit/>
          </a:bodyPr>
          <a:lstStyle/>
          <a:p>
            <a:pPr algn="ctr">
              <a:lnSpc>
                <a:spcPts val="2520"/>
              </a:lnSpc>
            </a:pPr>
            <a:endParaRPr/>
          </a:p>
        </p:txBody>
      </p:sp>
      <p:sp>
        <p:nvSpPr>
          <p:cNvPr id="4" name="TextBox 4"/>
          <p:cNvSpPr txBox="1"/>
          <p:nvPr/>
        </p:nvSpPr>
        <p:spPr>
          <a:xfrm>
            <a:off x="375219" y="195182"/>
            <a:ext cx="9516649" cy="1221105"/>
          </a:xfrm>
          <a:prstGeom prst="rect">
            <a:avLst/>
          </a:prstGeom>
        </p:spPr>
        <p:txBody>
          <a:bodyPr lIns="0" tIns="0" rIns="0" bIns="0" rtlCol="0" anchor="t">
            <a:spAutoFit/>
          </a:bodyPr>
          <a:lstStyle/>
          <a:p>
            <a:pPr algn="ctr">
              <a:lnSpc>
                <a:spcPts val="10080"/>
              </a:lnSpc>
            </a:pPr>
            <a:r>
              <a:rPr lang="en-US" sz="7200">
                <a:solidFill>
                  <a:srgbClr val="E9E9E9"/>
                </a:solidFill>
                <a:latin typeface="Muli Bold"/>
              </a:rPr>
              <a:t>Steps in Recognition </a:t>
            </a:r>
          </a:p>
        </p:txBody>
      </p:sp>
      <p:sp>
        <p:nvSpPr>
          <p:cNvPr id="5" name="TextBox 5"/>
          <p:cNvSpPr txBox="1"/>
          <p:nvPr/>
        </p:nvSpPr>
        <p:spPr>
          <a:xfrm>
            <a:off x="0" y="1771015"/>
            <a:ext cx="11111207" cy="8515985"/>
          </a:xfrm>
          <a:prstGeom prst="rect">
            <a:avLst/>
          </a:prstGeom>
        </p:spPr>
        <p:txBody>
          <a:bodyPr lIns="0" tIns="0" rIns="0" bIns="0" rtlCol="0" anchor="t">
            <a:spAutoFit/>
          </a:bodyPr>
          <a:lstStyle/>
          <a:p>
            <a:pPr marL="690880" lvl="1" indent="-345440">
              <a:lnSpc>
                <a:spcPts val="4480"/>
              </a:lnSpc>
              <a:buFont typeface="Arial" panose="020B0604020202090204"/>
              <a:buChar char="•"/>
            </a:pPr>
            <a:r>
              <a:rPr lang="en-US" sz="3200">
                <a:solidFill>
                  <a:srgbClr val="ECF2FE"/>
                </a:solidFill>
                <a:latin typeface="Arimo"/>
              </a:rPr>
              <a:t>A Face recognition algorithm can extract features from a face image namely positions of forehead, eyes, nose, mouth, chin, jaws. There are 68 specific points (called landmarks) that exist on every face.</a:t>
            </a:r>
          </a:p>
          <a:p>
            <a:pPr>
              <a:lnSpc>
                <a:spcPts val="4900"/>
              </a:lnSpc>
            </a:pPr>
            <a:endParaRPr lang="en-US" sz="3200">
              <a:solidFill>
                <a:srgbClr val="ECF2FE"/>
              </a:solidFill>
              <a:latin typeface="Arimo"/>
            </a:endParaRPr>
          </a:p>
          <a:p>
            <a:pPr marL="690880" lvl="1" indent="-345440">
              <a:lnSpc>
                <a:spcPts val="4480"/>
              </a:lnSpc>
              <a:buFont typeface="Arial" panose="020B0604020202090204"/>
              <a:buChar char="•"/>
            </a:pPr>
            <a:r>
              <a:rPr lang="en-US" sz="3500">
                <a:solidFill>
                  <a:srgbClr val="ECF2FE"/>
                </a:solidFill>
                <a:latin typeface="Arimo"/>
              </a:rPr>
              <a:t>This information is fed to the feature vector that has already been pre-trained from previous test data.</a:t>
            </a:r>
          </a:p>
          <a:p>
            <a:pPr>
              <a:lnSpc>
                <a:spcPts val="4480"/>
              </a:lnSpc>
            </a:pPr>
            <a:endParaRPr lang="en-US" sz="3500">
              <a:solidFill>
                <a:srgbClr val="ECF2FE"/>
              </a:solidFill>
              <a:latin typeface="Arimo"/>
            </a:endParaRPr>
          </a:p>
          <a:p>
            <a:pPr marL="690880" lvl="1" indent="-345440">
              <a:lnSpc>
                <a:spcPts val="4480"/>
              </a:lnSpc>
              <a:buFont typeface="Arial" panose="020B0604020202090204"/>
              <a:buChar char="•"/>
            </a:pPr>
            <a:r>
              <a:rPr lang="en-US" sz="3200">
                <a:solidFill>
                  <a:srgbClr val="ECF2FE"/>
                </a:solidFill>
                <a:latin typeface="Arimo"/>
              </a:rPr>
              <a:t>The next step is to match these encoding with the nearest possible image from a stored database.</a:t>
            </a:r>
          </a:p>
          <a:p>
            <a:pPr>
              <a:lnSpc>
                <a:spcPts val="4480"/>
              </a:lnSpc>
            </a:pPr>
            <a:endParaRPr lang="en-US" sz="3200">
              <a:solidFill>
                <a:srgbClr val="ECF2FE"/>
              </a:solidFill>
              <a:latin typeface="Arimo"/>
            </a:endParaRPr>
          </a:p>
          <a:p>
            <a:pPr marL="690880" lvl="1" indent="-345440">
              <a:lnSpc>
                <a:spcPts val="4480"/>
              </a:lnSpc>
              <a:buFont typeface="Arial" panose="020B0604020202090204"/>
              <a:buChar char="•"/>
            </a:pPr>
            <a:r>
              <a:rPr lang="en-US" sz="3200">
                <a:solidFill>
                  <a:srgbClr val="ECF2FE"/>
                </a:solidFill>
                <a:latin typeface="Arimo"/>
              </a:rPr>
              <a:t>The captured frames will be matched against the existing database images and if the match is found then it’ll store it in a CSV file which acts as an Attendance Register.</a:t>
            </a:r>
          </a:p>
          <a:p>
            <a:pPr>
              <a:lnSpc>
                <a:spcPts val="4480"/>
              </a:lnSpc>
            </a:pPr>
            <a:endParaRPr lang="en-US" sz="3200">
              <a:solidFill>
                <a:srgbClr val="ECF2FE"/>
              </a:solidFill>
              <a:latin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5D5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0287000" cy="3334870"/>
            <a:chOff x="0" y="0"/>
            <a:chExt cx="13716000" cy="4446494"/>
          </a:xfrm>
        </p:grpSpPr>
        <p:sp>
          <p:nvSpPr>
            <p:cNvPr id="3" name="TextBox 3"/>
            <p:cNvSpPr txBox="1"/>
            <p:nvPr/>
          </p:nvSpPr>
          <p:spPr>
            <a:xfrm>
              <a:off x="0" y="85725"/>
              <a:ext cx="13716000" cy="3332088"/>
            </a:xfrm>
            <a:prstGeom prst="rect">
              <a:avLst/>
            </a:prstGeom>
          </p:spPr>
          <p:txBody>
            <a:bodyPr lIns="0" tIns="0" rIns="0" bIns="0" rtlCol="0" anchor="t">
              <a:spAutoFit/>
            </a:bodyPr>
            <a:lstStyle/>
            <a:p>
              <a:pPr>
                <a:lnSpc>
                  <a:spcPts val="9680"/>
                </a:lnSpc>
              </a:pPr>
              <a:r>
                <a:rPr lang="en-US" sz="8800">
                  <a:solidFill>
                    <a:srgbClr val="FFFFFC"/>
                  </a:solidFill>
                  <a:latin typeface="Nunito Sans Bold"/>
                </a:rPr>
                <a:t>Major </a:t>
              </a:r>
            </a:p>
            <a:p>
              <a:pPr>
                <a:lnSpc>
                  <a:spcPts val="9680"/>
                </a:lnSpc>
              </a:pPr>
              <a:r>
                <a:rPr lang="en-US" sz="8800">
                  <a:solidFill>
                    <a:srgbClr val="FFFFFC"/>
                  </a:solidFill>
                  <a:latin typeface="Nunito Sans Bold"/>
                </a:rPr>
                <a:t>Modules</a:t>
              </a:r>
            </a:p>
          </p:txBody>
        </p:sp>
        <p:sp>
          <p:nvSpPr>
            <p:cNvPr id="4" name="TextBox 4"/>
            <p:cNvSpPr txBox="1"/>
            <p:nvPr/>
          </p:nvSpPr>
          <p:spPr>
            <a:xfrm>
              <a:off x="0" y="3934295"/>
              <a:ext cx="9159861" cy="512199"/>
            </a:xfrm>
            <a:prstGeom prst="rect">
              <a:avLst/>
            </a:prstGeom>
          </p:spPr>
          <p:txBody>
            <a:bodyPr lIns="0" tIns="0" rIns="0" bIns="0" rtlCol="0" anchor="t">
              <a:spAutoFit/>
            </a:bodyPr>
            <a:lstStyle/>
            <a:p>
              <a:pPr>
                <a:lnSpc>
                  <a:spcPts val="3360"/>
                </a:lnSpc>
                <a:spcBef>
                  <a:spcPct val="0"/>
                </a:spcBef>
              </a:pPr>
              <a:endParaRPr/>
            </a:p>
          </p:txBody>
        </p:sp>
      </p:grpSp>
      <p:grpSp>
        <p:nvGrpSpPr>
          <p:cNvPr id="5" name="Group 5"/>
          <p:cNvGrpSpPr/>
          <p:nvPr/>
        </p:nvGrpSpPr>
        <p:grpSpPr>
          <a:xfrm>
            <a:off x="1028700" y="4363570"/>
            <a:ext cx="7631896" cy="513817"/>
            <a:chOff x="0" y="0"/>
            <a:chExt cx="10175861" cy="685090"/>
          </a:xfrm>
        </p:grpSpPr>
        <p:sp>
          <p:nvSpPr>
            <p:cNvPr id="6" name="TextBox 6"/>
            <p:cNvSpPr txBox="1"/>
            <p:nvPr/>
          </p:nvSpPr>
          <p:spPr>
            <a:xfrm>
              <a:off x="1016000" y="-15527"/>
              <a:ext cx="9159861" cy="700617"/>
            </a:xfrm>
            <a:prstGeom prst="rect">
              <a:avLst/>
            </a:prstGeom>
          </p:spPr>
          <p:txBody>
            <a:bodyPr lIns="0" tIns="0" rIns="0" bIns="0" rtlCol="0" anchor="t">
              <a:spAutoFit/>
            </a:bodyPr>
            <a:lstStyle/>
            <a:p>
              <a:pPr>
                <a:lnSpc>
                  <a:spcPts val="4480"/>
                </a:lnSpc>
              </a:pPr>
              <a:r>
                <a:rPr lang="en-US" sz="3200">
                  <a:solidFill>
                    <a:srgbClr val="FFFFFC"/>
                  </a:solidFill>
                  <a:latin typeface="Nunito Sans Regular"/>
                </a:rPr>
                <a:t> Information Gathering / Planning </a:t>
              </a:r>
            </a:p>
          </p:txBody>
        </p:sp>
        <p:grpSp>
          <p:nvGrpSpPr>
            <p:cNvPr id="7" name="Group 7"/>
            <p:cNvGrpSpPr/>
            <p:nvPr/>
          </p:nvGrpSpPr>
          <p:grpSpPr>
            <a:xfrm rot="-5400000">
              <a:off x="0" y="0"/>
              <a:ext cx="508000" cy="5080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734"/>
              </a:solidFill>
            </p:spPr>
          </p:sp>
        </p:grpSp>
      </p:grpSp>
      <p:grpSp>
        <p:nvGrpSpPr>
          <p:cNvPr id="9" name="Group 9"/>
          <p:cNvGrpSpPr/>
          <p:nvPr/>
        </p:nvGrpSpPr>
        <p:grpSpPr>
          <a:xfrm>
            <a:off x="1028700" y="7291309"/>
            <a:ext cx="7631896" cy="513817"/>
            <a:chOff x="0" y="0"/>
            <a:chExt cx="10175861" cy="685090"/>
          </a:xfrm>
        </p:grpSpPr>
        <p:grpSp>
          <p:nvGrpSpPr>
            <p:cNvPr id="10" name="Group 10"/>
            <p:cNvGrpSpPr/>
            <p:nvPr/>
          </p:nvGrpSpPr>
          <p:grpSpPr>
            <a:xfrm rot="-5400000">
              <a:off x="0" y="0"/>
              <a:ext cx="508000" cy="5080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BCD6"/>
              </a:solidFill>
            </p:spPr>
          </p:sp>
        </p:grpSp>
        <p:sp>
          <p:nvSpPr>
            <p:cNvPr id="12" name="TextBox 12"/>
            <p:cNvSpPr txBox="1"/>
            <p:nvPr/>
          </p:nvSpPr>
          <p:spPr>
            <a:xfrm>
              <a:off x="1016000" y="-15527"/>
              <a:ext cx="9159861" cy="700617"/>
            </a:xfrm>
            <a:prstGeom prst="rect">
              <a:avLst/>
            </a:prstGeom>
          </p:spPr>
          <p:txBody>
            <a:bodyPr lIns="0" tIns="0" rIns="0" bIns="0" rtlCol="0" anchor="t">
              <a:spAutoFit/>
            </a:bodyPr>
            <a:lstStyle/>
            <a:p>
              <a:pPr>
                <a:lnSpc>
                  <a:spcPts val="4480"/>
                </a:lnSpc>
              </a:pPr>
              <a:r>
                <a:rPr lang="en-US" sz="3200">
                  <a:solidFill>
                    <a:srgbClr val="FFFFFC"/>
                  </a:solidFill>
                  <a:latin typeface="Nunito Sans Regular"/>
                </a:rPr>
                <a:t> Model Testing and Review</a:t>
              </a:r>
            </a:p>
          </p:txBody>
        </p:sp>
      </p:grpSp>
      <p:grpSp>
        <p:nvGrpSpPr>
          <p:cNvPr id="13" name="Group 13"/>
          <p:cNvGrpSpPr/>
          <p:nvPr/>
        </p:nvGrpSpPr>
        <p:grpSpPr>
          <a:xfrm>
            <a:off x="1028700" y="8208542"/>
            <a:ext cx="7631896" cy="513817"/>
            <a:chOff x="0" y="0"/>
            <a:chExt cx="10175861" cy="685090"/>
          </a:xfrm>
        </p:grpSpPr>
        <p:grpSp>
          <p:nvGrpSpPr>
            <p:cNvPr id="14" name="Group 14"/>
            <p:cNvGrpSpPr/>
            <p:nvPr/>
          </p:nvGrpSpPr>
          <p:grpSpPr>
            <a:xfrm rot="-5400000">
              <a:off x="0" y="0"/>
              <a:ext cx="508000" cy="508000"/>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C"/>
              </a:solidFill>
            </p:spPr>
          </p:sp>
        </p:grpSp>
        <p:sp>
          <p:nvSpPr>
            <p:cNvPr id="16" name="TextBox 16"/>
            <p:cNvSpPr txBox="1"/>
            <p:nvPr/>
          </p:nvSpPr>
          <p:spPr>
            <a:xfrm>
              <a:off x="1016000" y="-15527"/>
              <a:ext cx="9159861" cy="700617"/>
            </a:xfrm>
            <a:prstGeom prst="rect">
              <a:avLst/>
            </a:prstGeom>
          </p:spPr>
          <p:txBody>
            <a:bodyPr lIns="0" tIns="0" rIns="0" bIns="0" rtlCol="0" anchor="t">
              <a:spAutoFit/>
            </a:bodyPr>
            <a:lstStyle/>
            <a:p>
              <a:pPr>
                <a:lnSpc>
                  <a:spcPts val="4480"/>
                </a:lnSpc>
              </a:pPr>
              <a:r>
                <a:rPr lang="en-US" sz="3200">
                  <a:solidFill>
                    <a:srgbClr val="FFFFFC"/>
                  </a:solidFill>
                  <a:latin typeface="Nunito Sans Regular"/>
                </a:rPr>
                <a:t> Frontend &amp; Deployment</a:t>
              </a:r>
            </a:p>
          </p:txBody>
        </p:sp>
      </p:grpSp>
      <p:grpSp>
        <p:nvGrpSpPr>
          <p:cNvPr id="17" name="Group 17"/>
          <p:cNvGrpSpPr/>
          <p:nvPr/>
        </p:nvGrpSpPr>
        <p:grpSpPr>
          <a:xfrm>
            <a:off x="1028700" y="6328239"/>
            <a:ext cx="8623809" cy="517875"/>
            <a:chOff x="0" y="0"/>
            <a:chExt cx="11498412" cy="690500"/>
          </a:xfrm>
        </p:grpSpPr>
        <p:sp>
          <p:nvSpPr>
            <p:cNvPr id="18" name="TextBox 18"/>
            <p:cNvSpPr txBox="1"/>
            <p:nvPr/>
          </p:nvSpPr>
          <p:spPr>
            <a:xfrm>
              <a:off x="1148049" y="-10117"/>
              <a:ext cx="10350363" cy="700617"/>
            </a:xfrm>
            <a:prstGeom prst="rect">
              <a:avLst/>
            </a:prstGeom>
          </p:spPr>
          <p:txBody>
            <a:bodyPr lIns="0" tIns="0" rIns="0" bIns="0" rtlCol="0" anchor="t">
              <a:spAutoFit/>
            </a:bodyPr>
            <a:lstStyle/>
            <a:p>
              <a:pPr algn="just">
                <a:lnSpc>
                  <a:spcPts val="4480"/>
                </a:lnSpc>
              </a:pPr>
              <a:r>
                <a:rPr lang="en-US" sz="3200">
                  <a:solidFill>
                    <a:srgbClr val="FFFFFC"/>
                  </a:solidFill>
                  <a:latin typeface="Nunito Sans Regular"/>
                </a:rPr>
                <a:t>Model Training / Database Connectivity</a:t>
              </a:r>
            </a:p>
          </p:txBody>
        </p:sp>
        <p:grpSp>
          <p:nvGrpSpPr>
            <p:cNvPr id="19" name="Group 19"/>
            <p:cNvGrpSpPr/>
            <p:nvPr/>
          </p:nvGrpSpPr>
          <p:grpSpPr>
            <a:xfrm rot="-5400000">
              <a:off x="0" y="0"/>
              <a:ext cx="574024" cy="574024"/>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071CF"/>
              </a:solidFill>
            </p:spPr>
          </p:sp>
        </p:grpSp>
      </p:grpSp>
      <p:grpSp>
        <p:nvGrpSpPr>
          <p:cNvPr id="21" name="Group 21"/>
          <p:cNvGrpSpPr/>
          <p:nvPr/>
        </p:nvGrpSpPr>
        <p:grpSpPr>
          <a:xfrm>
            <a:off x="1028700" y="5347612"/>
            <a:ext cx="7631896" cy="513817"/>
            <a:chOff x="0" y="0"/>
            <a:chExt cx="10175861" cy="685090"/>
          </a:xfrm>
        </p:grpSpPr>
        <p:sp>
          <p:nvSpPr>
            <p:cNvPr id="22" name="TextBox 22"/>
            <p:cNvSpPr txBox="1"/>
            <p:nvPr/>
          </p:nvSpPr>
          <p:spPr>
            <a:xfrm>
              <a:off x="1016000" y="-15527"/>
              <a:ext cx="9159861" cy="700617"/>
            </a:xfrm>
            <a:prstGeom prst="rect">
              <a:avLst/>
            </a:prstGeom>
          </p:spPr>
          <p:txBody>
            <a:bodyPr lIns="0" tIns="0" rIns="0" bIns="0" rtlCol="0" anchor="t">
              <a:spAutoFit/>
            </a:bodyPr>
            <a:lstStyle/>
            <a:p>
              <a:pPr algn="just">
                <a:lnSpc>
                  <a:spcPts val="4480"/>
                </a:lnSpc>
              </a:pPr>
              <a:r>
                <a:rPr lang="en-US" sz="3200">
                  <a:solidFill>
                    <a:srgbClr val="FFFFFC"/>
                  </a:solidFill>
                  <a:latin typeface="Nunito Sans Regular"/>
                </a:rPr>
                <a:t> Model Design</a:t>
              </a:r>
            </a:p>
          </p:txBody>
        </p:sp>
        <p:grpSp>
          <p:nvGrpSpPr>
            <p:cNvPr id="23" name="Group 23"/>
            <p:cNvGrpSpPr/>
            <p:nvPr/>
          </p:nvGrpSpPr>
          <p:grpSpPr>
            <a:xfrm rot="-5400000">
              <a:off x="0" y="0"/>
              <a:ext cx="508000" cy="508000"/>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C"/>
              </a:solidFill>
            </p:spPr>
          </p:sp>
        </p:grpSp>
      </p:grpSp>
      <p:pic>
        <p:nvPicPr>
          <p:cNvPr id="25" name="Picture 2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33028" y="-750514"/>
            <a:ext cx="6918611" cy="6918611"/>
          </a:xfrm>
          <a:prstGeom prst="rect">
            <a:avLst/>
          </a:prstGeom>
        </p:spPr>
      </p:pic>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969122" y="5861429"/>
            <a:ext cx="6918611" cy="69186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939992" y="272854"/>
            <a:ext cx="8319308" cy="1096010"/>
          </a:xfrm>
          <a:prstGeom prst="rect">
            <a:avLst/>
          </a:prstGeom>
        </p:spPr>
        <p:txBody>
          <a:bodyPr lIns="0" tIns="0" rIns="0" bIns="0" rtlCol="0" anchor="t">
            <a:spAutoFit/>
          </a:bodyPr>
          <a:lstStyle/>
          <a:p>
            <a:pPr>
              <a:lnSpc>
                <a:spcPts val="8470"/>
              </a:lnSpc>
            </a:pPr>
            <a:r>
              <a:rPr lang="en-US" sz="7700">
                <a:solidFill>
                  <a:srgbClr val="336BE4"/>
                </a:solidFill>
                <a:latin typeface="HK Grotesk Bold Bold"/>
              </a:rPr>
              <a:t>Tools </a:t>
            </a:r>
          </a:p>
        </p:txBody>
      </p:sp>
      <p:pic>
        <p:nvPicPr>
          <p:cNvPr id="3" name="Picture 3"/>
          <p:cNvPicPr>
            <a:picLocks noChangeAspect="1"/>
          </p:cNvPicPr>
          <p:nvPr/>
        </p:nvPicPr>
        <p:blipFill>
          <a:blip r:embed="rId2"/>
          <a:srcRect l="22230" r="22230"/>
          <a:stretch>
            <a:fillRect/>
          </a:stretch>
        </p:blipFill>
        <p:spPr>
          <a:xfrm>
            <a:off x="1028700" y="403416"/>
            <a:ext cx="6860250" cy="8229600"/>
          </a:xfrm>
          <a:prstGeom prst="rect">
            <a:avLst/>
          </a:prstGeom>
        </p:spPr>
      </p:pic>
      <p:grpSp>
        <p:nvGrpSpPr>
          <p:cNvPr id="4" name="Group 4"/>
          <p:cNvGrpSpPr/>
          <p:nvPr/>
        </p:nvGrpSpPr>
        <p:grpSpPr>
          <a:xfrm>
            <a:off x="8939992" y="1346638"/>
            <a:ext cx="9143466" cy="10792427"/>
            <a:chOff x="0" y="0"/>
            <a:chExt cx="12191288" cy="14389903"/>
          </a:xfrm>
        </p:grpSpPr>
        <p:sp>
          <p:nvSpPr>
            <p:cNvPr id="5" name="TextBox 5"/>
            <p:cNvSpPr txBox="1"/>
            <p:nvPr/>
          </p:nvSpPr>
          <p:spPr>
            <a:xfrm>
              <a:off x="0" y="-28575"/>
              <a:ext cx="12191288" cy="11708846"/>
            </a:xfrm>
            <a:prstGeom prst="rect">
              <a:avLst/>
            </a:prstGeom>
          </p:spPr>
          <p:txBody>
            <a:bodyPr lIns="0" tIns="0" rIns="0" bIns="0" rtlCol="0" anchor="t">
              <a:spAutoFit/>
            </a:bodyPr>
            <a:lstStyle/>
            <a:p>
              <a:pPr>
                <a:lnSpc>
                  <a:spcPts val="3990"/>
                </a:lnSpc>
              </a:pPr>
              <a:endParaRPr/>
            </a:p>
            <a:p>
              <a:pPr marL="662940" lvl="1" indent="-331470">
                <a:lnSpc>
                  <a:spcPts val="3990"/>
                </a:lnSpc>
                <a:buFont typeface="Arial" panose="020B0604020202090204"/>
                <a:buChar char="•"/>
              </a:pPr>
              <a:r>
                <a:rPr lang="en-US" sz="3070" spc="61">
                  <a:solidFill>
                    <a:srgbClr val="050217"/>
                  </a:solidFill>
                  <a:latin typeface="HK Grotesk Medium"/>
                </a:rPr>
                <a:t>Tensorflow</a:t>
              </a:r>
            </a:p>
            <a:p>
              <a:pPr marL="662940" lvl="1" indent="-331470">
                <a:lnSpc>
                  <a:spcPts val="3990"/>
                </a:lnSpc>
                <a:buFont typeface="Arial" panose="020B0604020202090204"/>
                <a:buChar char="•"/>
              </a:pPr>
              <a:r>
                <a:rPr lang="en-US" sz="3070" spc="61">
                  <a:solidFill>
                    <a:srgbClr val="050217"/>
                  </a:solidFill>
                  <a:latin typeface="HK Grotesk Medium"/>
                </a:rPr>
                <a:t>OpenCV</a:t>
              </a:r>
            </a:p>
            <a:p>
              <a:pPr marL="662940" lvl="1" indent="-331470">
                <a:lnSpc>
                  <a:spcPts val="3990"/>
                </a:lnSpc>
                <a:buFont typeface="Arial" panose="020B0604020202090204"/>
                <a:buChar char="•"/>
              </a:pPr>
              <a:r>
                <a:rPr lang="en-US" sz="3070" spc="61">
                  <a:solidFill>
                    <a:srgbClr val="050217"/>
                  </a:solidFill>
                  <a:latin typeface="HK Grotesk Medium"/>
                </a:rPr>
                <a:t>Google Colab</a:t>
              </a:r>
            </a:p>
            <a:p>
              <a:pPr marL="662940" lvl="1" indent="-331470">
                <a:lnSpc>
                  <a:spcPts val="3990"/>
                </a:lnSpc>
                <a:buFont typeface="Arial" panose="020B0604020202090204"/>
                <a:buChar char="•"/>
              </a:pPr>
              <a:r>
                <a:rPr lang="en-US" sz="3070" spc="61">
                  <a:solidFill>
                    <a:srgbClr val="050217"/>
                  </a:solidFill>
                  <a:latin typeface="HK Grotesk Medium"/>
                </a:rPr>
                <a:t>Django/Flask</a:t>
              </a:r>
            </a:p>
            <a:p>
              <a:pPr marL="662940" lvl="1" indent="-331470">
                <a:lnSpc>
                  <a:spcPts val="3990"/>
                </a:lnSpc>
                <a:buFont typeface="Arial" panose="020B0604020202090204"/>
                <a:buChar char="•"/>
              </a:pPr>
              <a:r>
                <a:rPr lang="en-US" sz="3070" spc="61">
                  <a:solidFill>
                    <a:srgbClr val="050217"/>
                  </a:solidFill>
                  <a:latin typeface="HK Grotesk Medium"/>
                </a:rPr>
                <a:t>Cascade Classifier</a:t>
              </a:r>
            </a:p>
            <a:p>
              <a:pPr marL="662940" lvl="1" indent="-331470">
                <a:lnSpc>
                  <a:spcPts val="3990"/>
                </a:lnSpc>
                <a:buFont typeface="Arial" panose="020B0604020202090204"/>
                <a:buChar char="•"/>
              </a:pPr>
              <a:r>
                <a:rPr lang="en-US" sz="3070" spc="61">
                  <a:solidFill>
                    <a:srgbClr val="050217"/>
                  </a:solidFill>
                  <a:latin typeface="HK Grotesk Medium"/>
                </a:rPr>
                <a:t>Keras</a:t>
              </a:r>
            </a:p>
            <a:p>
              <a:pPr marL="662940" lvl="1" indent="-331470">
                <a:lnSpc>
                  <a:spcPts val="3990"/>
                </a:lnSpc>
                <a:buFont typeface="Arial" panose="020B0604020202090204"/>
                <a:buChar char="•"/>
              </a:pPr>
              <a:r>
                <a:rPr lang="en-US" sz="3070" spc="61">
                  <a:solidFill>
                    <a:srgbClr val="050217"/>
                  </a:solidFill>
                  <a:latin typeface="HK Grotesk Medium"/>
                </a:rPr>
                <a:t>Pandas</a:t>
              </a:r>
            </a:p>
            <a:p>
              <a:pPr>
                <a:lnSpc>
                  <a:spcPts val="3990"/>
                </a:lnSpc>
              </a:pPr>
              <a:endParaRPr lang="en-US" sz="3070" spc="61">
                <a:solidFill>
                  <a:srgbClr val="050217"/>
                </a:solidFill>
                <a:latin typeface="HK Grotesk Medium"/>
              </a:endParaRPr>
            </a:p>
            <a:p>
              <a:pPr>
                <a:lnSpc>
                  <a:spcPts val="9145"/>
                </a:lnSpc>
              </a:pPr>
              <a:r>
                <a:rPr lang="en-US" sz="7035" spc="140">
                  <a:solidFill>
                    <a:srgbClr val="3071CF"/>
                  </a:solidFill>
                  <a:latin typeface="HK Grotesk Bold Bold"/>
                </a:rPr>
                <a:t>Techniques</a:t>
              </a:r>
            </a:p>
            <a:p>
              <a:pPr marL="662940" lvl="1" indent="-331470">
                <a:lnSpc>
                  <a:spcPts val="3990"/>
                </a:lnSpc>
                <a:buFont typeface="Arial" panose="020B0604020202090204"/>
                <a:buChar char="•"/>
              </a:pPr>
              <a:r>
                <a:rPr lang="en-US" sz="3070" spc="61">
                  <a:solidFill>
                    <a:srgbClr val="050217"/>
                  </a:solidFill>
                  <a:latin typeface="HK Grotesk Medium Bold"/>
                </a:rPr>
                <a:t>Facial Recognition</a:t>
              </a:r>
            </a:p>
            <a:p>
              <a:pPr marL="662940" lvl="1" indent="-331470">
                <a:lnSpc>
                  <a:spcPts val="3990"/>
                </a:lnSpc>
                <a:buFont typeface="Arial" panose="020B0604020202090204"/>
                <a:buChar char="•"/>
              </a:pPr>
              <a:r>
                <a:rPr lang="en-US" sz="3070" spc="61">
                  <a:solidFill>
                    <a:srgbClr val="050217"/>
                  </a:solidFill>
                  <a:latin typeface="HK Grotesk Medium Bold"/>
                </a:rPr>
                <a:t>Convolutional Neural Network (CNN)</a:t>
              </a:r>
            </a:p>
            <a:p>
              <a:pPr marL="662940" lvl="1" indent="-331470">
                <a:lnSpc>
                  <a:spcPts val="3990"/>
                </a:lnSpc>
                <a:buFont typeface="Arial" panose="020B0604020202090204"/>
                <a:buChar char="•"/>
              </a:pPr>
              <a:r>
                <a:rPr lang="en-US" sz="3070" spc="61">
                  <a:solidFill>
                    <a:srgbClr val="050217"/>
                  </a:solidFill>
                  <a:latin typeface="HK Grotesk Medium Bold"/>
                </a:rPr>
                <a:t>Transfer Learning</a:t>
              </a:r>
            </a:p>
            <a:p>
              <a:pPr marL="662940" lvl="1" indent="-331470">
                <a:lnSpc>
                  <a:spcPts val="3990"/>
                </a:lnSpc>
                <a:buFont typeface="Arial" panose="020B0604020202090204"/>
                <a:buChar char="•"/>
              </a:pPr>
              <a:r>
                <a:rPr lang="en-US" sz="3070" spc="61">
                  <a:solidFill>
                    <a:srgbClr val="050217"/>
                  </a:solidFill>
                  <a:latin typeface="HK Grotesk Medium Bold"/>
                </a:rPr>
                <a:t>Computer Vision</a:t>
              </a:r>
            </a:p>
            <a:p>
              <a:pPr marL="662940" lvl="1" indent="-331470">
                <a:lnSpc>
                  <a:spcPts val="3990"/>
                </a:lnSpc>
                <a:buFont typeface="Arial" panose="020B0604020202090204"/>
                <a:buChar char="•"/>
              </a:pPr>
              <a:r>
                <a:rPr lang="en-US" sz="3070" spc="61">
                  <a:solidFill>
                    <a:srgbClr val="050217"/>
                  </a:solidFill>
                  <a:latin typeface="HK Grotesk Medium Bold"/>
                </a:rPr>
                <a:t>Classification Models</a:t>
              </a:r>
            </a:p>
            <a:p>
              <a:pPr>
                <a:lnSpc>
                  <a:spcPts val="4365"/>
                </a:lnSpc>
              </a:pPr>
              <a:endParaRPr lang="en-US" sz="3070" spc="61">
                <a:solidFill>
                  <a:srgbClr val="050217"/>
                </a:solidFill>
                <a:latin typeface="HK Grotesk Medium Bold"/>
              </a:endParaRPr>
            </a:p>
          </p:txBody>
        </p:sp>
        <p:sp>
          <p:nvSpPr>
            <p:cNvPr id="6" name="TextBox 6"/>
            <p:cNvSpPr txBox="1"/>
            <p:nvPr/>
          </p:nvSpPr>
          <p:spPr>
            <a:xfrm>
              <a:off x="0" y="12548471"/>
              <a:ext cx="12191288" cy="486616"/>
            </a:xfrm>
            <a:prstGeom prst="rect">
              <a:avLst/>
            </a:prstGeom>
          </p:spPr>
          <p:txBody>
            <a:bodyPr lIns="0" tIns="0" rIns="0" bIns="0" rtlCol="0" anchor="t">
              <a:spAutoFit/>
            </a:bodyPr>
            <a:lstStyle/>
            <a:p>
              <a:pPr>
                <a:lnSpc>
                  <a:spcPts val="2995"/>
                </a:lnSpc>
              </a:pPr>
              <a:endParaRPr/>
            </a:p>
          </p:txBody>
        </p:sp>
        <p:sp>
          <p:nvSpPr>
            <p:cNvPr id="7" name="TextBox 7"/>
            <p:cNvSpPr txBox="1"/>
            <p:nvPr/>
          </p:nvSpPr>
          <p:spPr>
            <a:xfrm>
              <a:off x="0" y="13903287"/>
              <a:ext cx="12191288" cy="486616"/>
            </a:xfrm>
            <a:prstGeom prst="rect">
              <a:avLst/>
            </a:prstGeom>
          </p:spPr>
          <p:txBody>
            <a:bodyPr lIns="0" tIns="0" rIns="0" bIns="0" rtlCol="0" anchor="t">
              <a:spAutoFit/>
            </a:bodyPr>
            <a:lstStyle/>
            <a:p>
              <a:pPr>
                <a:lnSpc>
                  <a:spcPts val="2995"/>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533</Words>
  <Application>Microsoft Office PowerPoint</Application>
  <PresentationFormat>Custom</PresentationFormat>
  <Paragraphs>89</Paragraphs>
  <Slides>11</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vt:i4>
      </vt:variant>
    </vt:vector>
  </HeadingPairs>
  <TitlesOfParts>
    <vt:vector size="27" baseType="lpstr">
      <vt:lpstr>Nunito Sans Regular</vt:lpstr>
      <vt:lpstr>Aileron Heavy</vt:lpstr>
      <vt:lpstr>Muli Regular</vt:lpstr>
      <vt:lpstr>Arial</vt:lpstr>
      <vt:lpstr>Aileron Heavy Bold</vt:lpstr>
      <vt:lpstr>Arimo</vt:lpstr>
      <vt:lpstr>Aileron Regular</vt:lpstr>
      <vt:lpstr>HK Grotesk Medium</vt:lpstr>
      <vt:lpstr>Muli Bold Bold</vt:lpstr>
      <vt:lpstr>HK Grotesk Medium Bold</vt:lpstr>
      <vt:lpstr>Calibri</vt:lpstr>
      <vt:lpstr>Muli Bold</vt:lpstr>
      <vt:lpstr>Nunito Sans Bold</vt:lpstr>
      <vt:lpstr>HK Grotesk Bold Bold</vt:lpstr>
      <vt:lpstr>Aileron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 presentation</dc:title>
  <dc:creator/>
  <cp:lastModifiedBy>Divyansh Tiwari</cp:lastModifiedBy>
  <cp:revision>3</cp:revision>
  <dcterms:created xsi:type="dcterms:W3CDTF">2021-06-07T17:54:21Z</dcterms:created>
  <dcterms:modified xsi:type="dcterms:W3CDTF">2021-06-07T19:01:44Z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1033-3.1.3.5746</vt:lpwstr>
  </property>
</Properties>
</file>